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4"/>
  </p:notesMasterIdLst>
  <p:sldIdLst>
    <p:sldId id="606" r:id="rId2"/>
    <p:sldId id="608" r:id="rId3"/>
    <p:sldId id="612" r:id="rId4"/>
    <p:sldId id="617" r:id="rId5"/>
    <p:sldId id="618" r:id="rId6"/>
    <p:sldId id="620" r:id="rId7"/>
    <p:sldId id="624" r:id="rId8"/>
    <p:sldId id="625" r:id="rId9"/>
    <p:sldId id="626" r:id="rId10"/>
    <p:sldId id="627" r:id="rId11"/>
    <p:sldId id="621" r:id="rId12"/>
    <p:sldId id="630" r:id="rId13"/>
    <p:sldId id="622" r:id="rId14"/>
    <p:sldId id="629" r:id="rId15"/>
    <p:sldId id="631" r:id="rId16"/>
    <p:sldId id="633" r:id="rId17"/>
    <p:sldId id="634" r:id="rId18"/>
    <p:sldId id="635" r:id="rId19"/>
    <p:sldId id="636" r:id="rId20"/>
    <p:sldId id="638" r:id="rId21"/>
    <p:sldId id="639" r:id="rId22"/>
    <p:sldId id="640" r:id="rId23"/>
  </p:sldIdLst>
  <p:sldSz cx="12192000" cy="6858000"/>
  <p:notesSz cx="6858000" cy="9144000"/>
  <p:embeddedFontLst>
    <p:embeddedFont>
      <p:font typeface="Calibri Light" panose="020F0302020204030204" pitchFamily="34" charset="0"/>
      <p:regular r:id="rId25"/>
      <p:italic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LM Sans 12" panose="00000500000000000000" pitchFamily="50" charset="0"/>
      <p:regular r:id="rId31"/>
      <p:italic r:id="rId32"/>
    </p:embeddedFont>
    <p:embeddedFont>
      <p:font typeface="Cambria Math" panose="02040503050406030204" pitchFamily="18" charset="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sic Configs" id="{47A289A2-1389-4483-91EC-4BD41F7F3F8B}">
          <p14:sldIdLst>
            <p14:sldId id="606"/>
            <p14:sldId id="608"/>
            <p14:sldId id="612"/>
          </p14:sldIdLst>
        </p14:section>
        <p14:section name="Root Configs" id="{3057E11A-F802-42DF-8DE2-88075D678A91}">
          <p14:sldIdLst>
            <p14:sldId id="617"/>
            <p14:sldId id="618"/>
            <p14:sldId id="620"/>
          </p14:sldIdLst>
        </p14:section>
        <p14:section name="Full Network Diagram" id="{B83245C4-3807-4596-8BB7-2E6206B190E6}">
          <p14:sldIdLst>
            <p14:sldId id="624"/>
            <p14:sldId id="625"/>
            <p14:sldId id="626"/>
            <p14:sldId id="627"/>
            <p14:sldId id="621"/>
            <p14:sldId id="630"/>
            <p14:sldId id="622"/>
            <p14:sldId id="629"/>
          </p14:sldIdLst>
        </p14:section>
        <p14:section name="Without Featuremaps" id="{EB34CCEE-BE7E-4EEA-B963-0B00AB9FC0C2}">
          <p14:sldIdLst>
            <p14:sldId id="631"/>
            <p14:sldId id="633"/>
            <p14:sldId id="634"/>
            <p14:sldId id="635"/>
            <p14:sldId id="636"/>
            <p14:sldId id="638"/>
            <p14:sldId id="639"/>
            <p14:sldId id="64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047" userDrawn="1">
          <p15:clr>
            <a:srgbClr val="A4A3A4"/>
          </p15:clr>
        </p15:guide>
        <p15:guide id="2" pos="395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E4DAB4"/>
    <a:srgbClr val="CC00FF"/>
    <a:srgbClr val="FAFAFA"/>
    <a:srgbClr val="F8AEAE"/>
    <a:srgbClr val="E27878"/>
    <a:srgbClr val="700000"/>
    <a:srgbClr val="9A0000"/>
    <a:srgbClr val="CAA990"/>
    <a:srgbClr val="BCB6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33" autoAdjust="0"/>
    <p:restoredTop sz="96387" autoAdjust="0"/>
  </p:normalViewPr>
  <p:slideViewPr>
    <p:cSldViewPr snapToGrid="0">
      <p:cViewPr varScale="1">
        <p:scale>
          <a:sx n="89" d="100"/>
          <a:sy n="89" d="100"/>
        </p:scale>
        <p:origin x="552" y="57"/>
      </p:cViewPr>
      <p:guideLst>
        <p:guide orient="horz" pos="2047"/>
        <p:guide pos="3953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1" d="100"/>
          <a:sy n="101" d="100"/>
        </p:scale>
        <p:origin x="280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F84DDE-8DD5-4235-9C2C-576BEFBBE3A5}" type="datetimeFigureOut">
              <a:rPr lang="en-GB" smtClean="0"/>
              <a:t>28/09/2017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B79865-76BB-4FEF-A712-F6AD498CB72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8896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0E7E4-13DE-445B-9218-4E7CBAC44123}" type="datetimeFigureOut">
              <a:rPr lang="en-GB" smtClean="0"/>
              <a:t>28/09/2017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EA849-1AD4-43D7-AC11-E5FF30E5957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396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0E7E4-13DE-445B-9218-4E7CBAC44123}" type="datetimeFigureOut">
              <a:rPr lang="en-GB" smtClean="0"/>
              <a:t>28/09/2017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EA849-1AD4-43D7-AC11-E5FF30E5957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1819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0E7E4-13DE-445B-9218-4E7CBAC44123}" type="datetimeFigureOut">
              <a:rPr lang="en-GB" smtClean="0"/>
              <a:t>28/09/2017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EA849-1AD4-43D7-AC11-E5FF30E5957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6947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0E7E4-13DE-445B-9218-4E7CBAC44123}" type="datetimeFigureOut">
              <a:rPr lang="en-GB" smtClean="0"/>
              <a:t>28/09/2017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EA849-1AD4-43D7-AC11-E5FF30E5957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6849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0E7E4-13DE-445B-9218-4E7CBAC44123}" type="datetimeFigureOut">
              <a:rPr lang="en-GB" smtClean="0"/>
              <a:t>28/09/2017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EA849-1AD4-43D7-AC11-E5FF30E5957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5521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0E7E4-13DE-445B-9218-4E7CBAC44123}" type="datetimeFigureOut">
              <a:rPr lang="en-GB" smtClean="0"/>
              <a:t>28/09/2017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EA849-1AD4-43D7-AC11-E5FF30E5957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2436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0E7E4-13DE-445B-9218-4E7CBAC44123}" type="datetimeFigureOut">
              <a:rPr lang="en-GB" smtClean="0"/>
              <a:t>28/09/2017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EA849-1AD4-43D7-AC11-E5FF30E5957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9975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0E7E4-13DE-445B-9218-4E7CBAC44123}" type="datetimeFigureOut">
              <a:rPr lang="en-GB" smtClean="0"/>
              <a:t>28/09/2017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EA849-1AD4-43D7-AC11-E5FF30E5957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7059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0E7E4-13DE-445B-9218-4E7CBAC44123}" type="datetimeFigureOut">
              <a:rPr lang="en-GB" smtClean="0"/>
              <a:t>28/09/2017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EA849-1AD4-43D7-AC11-E5FF30E5957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0249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0E7E4-13DE-445B-9218-4E7CBAC44123}" type="datetimeFigureOut">
              <a:rPr lang="en-GB" smtClean="0"/>
              <a:t>28/09/2017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EA849-1AD4-43D7-AC11-E5FF30E5957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91463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0E7E4-13DE-445B-9218-4E7CBAC44123}" type="datetimeFigureOut">
              <a:rPr lang="en-GB" smtClean="0"/>
              <a:t>28/09/2017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EA849-1AD4-43D7-AC11-E5FF30E5957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4111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30E7E4-13DE-445B-9218-4E7CBAC44123}" type="datetimeFigureOut">
              <a:rPr lang="en-GB" smtClean="0"/>
              <a:t>28/09/2017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EA849-1AD4-43D7-AC11-E5FF30E5957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9842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ube 22"/>
          <p:cNvSpPr/>
          <p:nvPr/>
        </p:nvSpPr>
        <p:spPr>
          <a:xfrm>
            <a:off x="2012264" y="2512978"/>
            <a:ext cx="1636674" cy="1465914"/>
          </a:xfrm>
          <a:prstGeom prst="cube">
            <a:avLst>
              <a:gd name="adj" fmla="val 39958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979761" y="2333351"/>
            <a:ext cx="820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sz="900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2</a:t>
            </a:r>
            <a:r>
              <a:rPr lang="en-GB" sz="1200" i="1" dirty="0">
                <a:latin typeface="LM Sans 12" panose="00000500000000000000" pitchFamily="50" charset="0"/>
                <a:cs typeface="Times New Roman" panose="02020603050405020304" pitchFamily="18" charset="0"/>
              </a:rPr>
              <a:t> </a:t>
            </a:r>
            <a:r>
              <a:rPr lang="en-GB" sz="1200" dirty="0">
                <a:latin typeface="LM Sans 12" panose="00000500000000000000" pitchFamily="50" charset="0"/>
                <a:cs typeface="Times New Roman" panose="02020603050405020304" pitchFamily="18" charset="0"/>
              </a:rPr>
              <a:t>filters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994251" y="3652104"/>
            <a:ext cx="429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h</a:t>
            </a:r>
            <a:r>
              <a:rPr lang="en-GB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  <a:endParaRPr lang="en-GB" i="1" baseline="30000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221466" y="3784571"/>
            <a:ext cx="429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w</a:t>
            </a:r>
            <a:r>
              <a:rPr lang="en-GB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  <a:endParaRPr lang="en-GB" i="1" baseline="30000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765528" y="3397620"/>
            <a:ext cx="338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  <a:endParaRPr lang="en-GB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sp>
        <p:nvSpPr>
          <p:cNvPr id="30" name="Cube 29"/>
          <p:cNvSpPr>
            <a:spLocks noChangeAspect="1"/>
          </p:cNvSpPr>
          <p:nvPr/>
        </p:nvSpPr>
        <p:spPr>
          <a:xfrm>
            <a:off x="4268795" y="2992606"/>
            <a:ext cx="839239" cy="843946"/>
          </a:xfrm>
          <a:prstGeom prst="cube">
            <a:avLst>
              <a:gd name="adj" fmla="val 67080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 rot="5400000">
            <a:off x="4582384" y="3041971"/>
            <a:ext cx="3111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LM Sans 12" panose="00000500000000000000" pitchFamily="50" charset="0"/>
              </a:rPr>
              <a:t>…</a:t>
            </a:r>
          </a:p>
        </p:txBody>
      </p:sp>
      <p:sp>
        <p:nvSpPr>
          <p:cNvPr id="32" name="Cube 31"/>
          <p:cNvSpPr>
            <a:spLocks noChangeAspect="1"/>
          </p:cNvSpPr>
          <p:nvPr/>
        </p:nvSpPr>
        <p:spPr>
          <a:xfrm>
            <a:off x="4278448" y="2334389"/>
            <a:ext cx="839239" cy="843946"/>
          </a:xfrm>
          <a:prstGeom prst="cube">
            <a:avLst>
              <a:gd name="adj" fmla="val 67080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440550" y="3522793"/>
            <a:ext cx="440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  <a:endParaRPr lang="en-GB" sz="1100" baseline="-25000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1953061" y="3370124"/>
            <a:ext cx="955174" cy="673803"/>
            <a:chOff x="3183121" y="3190126"/>
            <a:chExt cx="955174" cy="673803"/>
          </a:xfrm>
        </p:grpSpPr>
        <p:sp>
          <p:nvSpPr>
            <p:cNvPr id="35" name="TextBox 34"/>
            <p:cNvSpPr txBox="1"/>
            <p:nvPr/>
          </p:nvSpPr>
          <p:spPr>
            <a:xfrm>
              <a:off x="3183121" y="3190126"/>
              <a:ext cx="452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586233" y="3494597"/>
              <a:ext cx="5520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7241633" y="3522360"/>
            <a:ext cx="440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2</a:t>
            </a:r>
            <a:endParaRPr lang="en-GB" sz="1100" baseline="-25000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5612224" y="3599370"/>
            <a:ext cx="882367" cy="701032"/>
            <a:chOff x="3065259" y="3191993"/>
            <a:chExt cx="882367" cy="701032"/>
          </a:xfrm>
        </p:grpSpPr>
        <p:sp>
          <p:nvSpPr>
            <p:cNvPr id="39" name="TextBox 38"/>
            <p:cNvSpPr txBox="1"/>
            <p:nvPr/>
          </p:nvSpPr>
          <p:spPr>
            <a:xfrm>
              <a:off x="3065259" y="3191993"/>
              <a:ext cx="490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r>
                <a:rPr lang="en-GB" sz="1100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468470" y="3523693"/>
              <a:ext cx="4791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r>
                <a:rPr lang="en-GB" sz="1100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</p:grpSp>
      <p:sp>
        <p:nvSpPr>
          <p:cNvPr id="41" name="Cube 40"/>
          <p:cNvSpPr/>
          <p:nvPr/>
        </p:nvSpPr>
        <p:spPr>
          <a:xfrm>
            <a:off x="5560822" y="2103815"/>
            <a:ext cx="2240121" cy="2189921"/>
          </a:xfrm>
          <a:prstGeom prst="cube">
            <a:avLst>
              <a:gd name="adj" fmla="val 53474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5503670" y="3674595"/>
            <a:ext cx="955174" cy="673803"/>
            <a:chOff x="3183121" y="3190126"/>
            <a:chExt cx="955174" cy="673803"/>
          </a:xfrm>
        </p:grpSpPr>
        <p:sp>
          <p:nvSpPr>
            <p:cNvPr id="44" name="TextBox 43"/>
            <p:cNvSpPr txBox="1"/>
            <p:nvPr/>
          </p:nvSpPr>
          <p:spPr>
            <a:xfrm>
              <a:off x="3183121" y="3190126"/>
              <a:ext cx="452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586233" y="3494597"/>
              <a:ext cx="5520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6" name="Right Arrow 146"/>
          <p:cNvSpPr/>
          <p:nvPr/>
        </p:nvSpPr>
        <p:spPr>
          <a:xfrm>
            <a:off x="5202907" y="3292151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5046353" y="3473819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kumimoji="0" lang="en-GB" sz="12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8974D81-4C10-47EF-8E11-45ECD5AA92F7}"/>
              </a:ext>
            </a:extLst>
          </p:cNvPr>
          <p:cNvSpPr txBox="1"/>
          <p:nvPr/>
        </p:nvSpPr>
        <p:spPr>
          <a:xfrm>
            <a:off x="3836586" y="2920336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19509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ight Arrow 146"/>
          <p:cNvSpPr/>
          <p:nvPr/>
        </p:nvSpPr>
        <p:spPr>
          <a:xfrm>
            <a:off x="5202907" y="3292151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100" name="Cube 99"/>
          <p:cNvSpPr/>
          <p:nvPr/>
        </p:nvSpPr>
        <p:spPr>
          <a:xfrm>
            <a:off x="8237380" y="3045895"/>
            <a:ext cx="1301891" cy="1313429"/>
          </a:xfrm>
          <a:prstGeom prst="cube">
            <a:avLst>
              <a:gd name="adj" fmla="val 9429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102" name="Right Arrow 101"/>
          <p:cNvSpPr/>
          <p:nvPr/>
        </p:nvSpPr>
        <p:spPr>
          <a:xfrm>
            <a:off x="9674140" y="3291518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 rot="5400000">
            <a:off x="8731481" y="3302516"/>
            <a:ext cx="4964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rPr>
              <a:t>…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8151156" y="4304949"/>
            <a:ext cx="268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57" name="Cube 156"/>
          <p:cNvSpPr>
            <a:spLocks noChangeAspect="1"/>
          </p:cNvSpPr>
          <p:nvPr/>
        </p:nvSpPr>
        <p:spPr>
          <a:xfrm>
            <a:off x="4268795" y="2992606"/>
            <a:ext cx="839239" cy="843946"/>
          </a:xfrm>
          <a:prstGeom prst="cube">
            <a:avLst>
              <a:gd name="adj" fmla="val 67080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163" name="TextBox 162"/>
          <p:cNvSpPr txBox="1"/>
          <p:nvPr/>
        </p:nvSpPr>
        <p:spPr>
          <a:xfrm rot="5400000">
            <a:off x="4582384" y="3041971"/>
            <a:ext cx="3111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rPr>
              <a:t>…</a:t>
            </a:r>
          </a:p>
        </p:txBody>
      </p:sp>
      <p:sp>
        <p:nvSpPr>
          <p:cNvPr id="167" name="Cube 166"/>
          <p:cNvSpPr>
            <a:spLocks noChangeAspect="1"/>
          </p:cNvSpPr>
          <p:nvPr/>
        </p:nvSpPr>
        <p:spPr>
          <a:xfrm>
            <a:off x="4278448" y="2334389"/>
            <a:ext cx="839239" cy="843946"/>
          </a:xfrm>
          <a:prstGeom prst="cube">
            <a:avLst>
              <a:gd name="adj" fmla="val 67080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129" name="Cube 128"/>
          <p:cNvSpPr/>
          <p:nvPr/>
        </p:nvSpPr>
        <p:spPr>
          <a:xfrm>
            <a:off x="9998864" y="2500876"/>
            <a:ext cx="1733281" cy="1465914"/>
          </a:xfrm>
          <a:prstGeom prst="cube">
            <a:avLst>
              <a:gd name="adj" fmla="val 39958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grpSp>
        <p:nvGrpSpPr>
          <p:cNvPr id="88" name="Group 87"/>
          <p:cNvGrpSpPr/>
          <p:nvPr/>
        </p:nvGrpSpPr>
        <p:grpSpPr>
          <a:xfrm>
            <a:off x="5612224" y="3599370"/>
            <a:ext cx="882367" cy="701032"/>
            <a:chOff x="3065259" y="3191993"/>
            <a:chExt cx="882367" cy="701032"/>
          </a:xfrm>
        </p:grpSpPr>
        <p:sp>
          <p:nvSpPr>
            <p:cNvPr id="89" name="TextBox 88"/>
            <p:cNvSpPr txBox="1"/>
            <p:nvPr/>
          </p:nvSpPr>
          <p:spPr>
            <a:xfrm>
              <a:off x="3065259" y="3191993"/>
              <a:ext cx="490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1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r>
                <a:rPr kumimoji="0" lang="en-GB" sz="1100" b="0" i="1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3468470" y="3523693"/>
              <a:ext cx="4791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1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r>
                <a:rPr kumimoji="0" lang="en-GB" sz="1100" b="0" i="1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</p:grpSp>
      <p:sp>
        <p:nvSpPr>
          <p:cNvPr id="53" name="Cube 52"/>
          <p:cNvSpPr/>
          <p:nvPr/>
        </p:nvSpPr>
        <p:spPr>
          <a:xfrm>
            <a:off x="5560822" y="2103815"/>
            <a:ext cx="2240121" cy="2189921"/>
          </a:xfrm>
          <a:prstGeom prst="cube">
            <a:avLst>
              <a:gd name="adj" fmla="val 53474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30" name="Cube 129"/>
          <p:cNvSpPr/>
          <p:nvPr/>
        </p:nvSpPr>
        <p:spPr>
          <a:xfrm>
            <a:off x="8240157" y="2534868"/>
            <a:ext cx="1301891" cy="1313429"/>
          </a:xfrm>
          <a:prstGeom prst="cube">
            <a:avLst>
              <a:gd name="adj" fmla="val 9429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5046353" y="3473819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kumimoji="0" lang="en-GB" sz="12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9516457" y="3493519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kumimoji="0" lang="en-GB" sz="12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059677" y="4194706"/>
            <a:ext cx="268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8D59B8A-2625-425B-B5C4-AF180142072E}"/>
              </a:ext>
            </a:extLst>
          </p:cNvPr>
          <p:cNvSpPr txBox="1"/>
          <p:nvPr/>
        </p:nvSpPr>
        <p:spPr>
          <a:xfrm>
            <a:off x="7852741" y="3061449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F5A8CD-6A41-4DF7-AA8D-7083A80DB7C9}"/>
              </a:ext>
            </a:extLst>
          </p:cNvPr>
          <p:cNvSpPr txBox="1"/>
          <p:nvPr/>
        </p:nvSpPr>
        <p:spPr>
          <a:xfrm>
            <a:off x="3836554" y="2918022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8390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066FF9CA-733D-43E1-93BF-F06F2C69CD0D}"/>
              </a:ext>
            </a:extLst>
          </p:cNvPr>
          <p:cNvSpPr txBox="1"/>
          <p:nvPr/>
        </p:nvSpPr>
        <p:spPr>
          <a:xfrm>
            <a:off x="7852741" y="3061449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F2F9A6-4F50-4526-8336-F10505FC9B5F}"/>
              </a:ext>
            </a:extLst>
          </p:cNvPr>
          <p:cNvSpPr txBox="1"/>
          <p:nvPr/>
        </p:nvSpPr>
        <p:spPr>
          <a:xfrm>
            <a:off x="3836554" y="2918022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  <p:sp>
        <p:nvSpPr>
          <p:cNvPr id="44" name="Cube 43"/>
          <p:cNvSpPr/>
          <p:nvPr/>
        </p:nvSpPr>
        <p:spPr>
          <a:xfrm>
            <a:off x="4553363" y="2988420"/>
            <a:ext cx="552017" cy="559533"/>
          </a:xfrm>
          <a:prstGeom prst="cube">
            <a:avLst>
              <a:gd name="adj" fmla="val 53367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45" name="Cube 44"/>
          <p:cNvSpPr/>
          <p:nvPr/>
        </p:nvSpPr>
        <p:spPr>
          <a:xfrm>
            <a:off x="4268161" y="3276660"/>
            <a:ext cx="552017" cy="559533"/>
          </a:xfrm>
          <a:prstGeom prst="cube">
            <a:avLst>
              <a:gd name="adj" fmla="val 53367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40" name="Cube 39"/>
          <p:cNvSpPr/>
          <p:nvPr/>
        </p:nvSpPr>
        <p:spPr>
          <a:xfrm>
            <a:off x="4560844" y="2321587"/>
            <a:ext cx="552017" cy="559533"/>
          </a:xfrm>
          <a:prstGeom prst="cube">
            <a:avLst>
              <a:gd name="adj" fmla="val 53367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42" name="Cube 41"/>
          <p:cNvSpPr/>
          <p:nvPr/>
        </p:nvSpPr>
        <p:spPr>
          <a:xfrm>
            <a:off x="4267253" y="2618216"/>
            <a:ext cx="552017" cy="559533"/>
          </a:xfrm>
          <a:prstGeom prst="cube">
            <a:avLst>
              <a:gd name="adj" fmla="val 53367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00" name="Cube 99"/>
          <p:cNvSpPr/>
          <p:nvPr/>
        </p:nvSpPr>
        <p:spPr>
          <a:xfrm>
            <a:off x="8237380" y="3045895"/>
            <a:ext cx="1301891" cy="1313429"/>
          </a:xfrm>
          <a:prstGeom prst="cube">
            <a:avLst>
              <a:gd name="adj" fmla="val 9429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02" name="Right Arrow 101"/>
          <p:cNvSpPr/>
          <p:nvPr/>
        </p:nvSpPr>
        <p:spPr>
          <a:xfrm>
            <a:off x="9674140" y="3291518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 rot="5400000">
            <a:off x="8731481" y="3302516"/>
            <a:ext cx="4964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LM Sans 12" panose="00000500000000000000" pitchFamily="50" charset="0"/>
              </a:rPr>
              <a:t>…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8059677" y="4194706"/>
            <a:ext cx="268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8151156" y="4304949"/>
            <a:ext cx="268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29" name="Cube 128"/>
          <p:cNvSpPr/>
          <p:nvPr/>
        </p:nvSpPr>
        <p:spPr>
          <a:xfrm>
            <a:off x="9998864" y="2500876"/>
            <a:ext cx="1733281" cy="1465914"/>
          </a:xfrm>
          <a:prstGeom prst="cube">
            <a:avLst>
              <a:gd name="adj" fmla="val 39958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grpSp>
        <p:nvGrpSpPr>
          <p:cNvPr id="88" name="Group 87"/>
          <p:cNvGrpSpPr/>
          <p:nvPr/>
        </p:nvGrpSpPr>
        <p:grpSpPr>
          <a:xfrm>
            <a:off x="5612224" y="3599370"/>
            <a:ext cx="882367" cy="701032"/>
            <a:chOff x="3065259" y="3191993"/>
            <a:chExt cx="882367" cy="701032"/>
          </a:xfrm>
        </p:grpSpPr>
        <p:sp>
          <p:nvSpPr>
            <p:cNvPr id="89" name="TextBox 88"/>
            <p:cNvSpPr txBox="1"/>
            <p:nvPr/>
          </p:nvSpPr>
          <p:spPr>
            <a:xfrm>
              <a:off x="3065259" y="3191993"/>
              <a:ext cx="490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r>
                <a:rPr lang="en-GB" sz="1100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3468470" y="3523693"/>
              <a:ext cx="4791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r>
                <a:rPr lang="en-GB" sz="1100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</p:grpSp>
      <p:sp>
        <p:nvSpPr>
          <p:cNvPr id="53" name="Cube 52"/>
          <p:cNvSpPr/>
          <p:nvPr/>
        </p:nvSpPr>
        <p:spPr>
          <a:xfrm>
            <a:off x="5560822" y="2103815"/>
            <a:ext cx="2240121" cy="2189921"/>
          </a:xfrm>
          <a:prstGeom prst="cube">
            <a:avLst>
              <a:gd name="adj" fmla="val 53474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30" name="Cube 129"/>
          <p:cNvSpPr/>
          <p:nvPr/>
        </p:nvSpPr>
        <p:spPr>
          <a:xfrm>
            <a:off x="8240157" y="2534868"/>
            <a:ext cx="1301891" cy="1313429"/>
          </a:xfrm>
          <a:prstGeom prst="cube">
            <a:avLst>
              <a:gd name="adj" fmla="val 9429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9516457" y="3493519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00" i="1" dirty="0" err="1"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lang="en-GB" sz="1200" i="1" dirty="0">
              <a:latin typeface="LM Sans 12" panose="00000500000000000000" pitchFamily="50" charset="0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 flipH="1">
            <a:off x="6206860" y="2623599"/>
            <a:ext cx="1062039" cy="14646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7281091" y="2626053"/>
            <a:ext cx="0" cy="1000831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ight Arrow 146"/>
          <p:cNvSpPr/>
          <p:nvPr/>
        </p:nvSpPr>
        <p:spPr>
          <a:xfrm>
            <a:off x="5202907" y="3292151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5046353" y="3473819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kumimoji="0" lang="en-GB" sz="12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7520339" y="4684951"/>
            <a:ext cx="93006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Root-2 Unit</a:t>
            </a:r>
            <a:endParaRPr kumimoji="0" lang="en-GB" sz="12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50511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>
            <a:extLst>
              <a:ext uri="{FF2B5EF4-FFF2-40B4-BE49-F238E27FC236}">
                <a16:creationId xmlns:a16="http://schemas.microsoft.com/office/drawing/2014/main" id="{0A894F91-8CDF-4F2E-89FD-CF683B8A52D7}"/>
              </a:ext>
            </a:extLst>
          </p:cNvPr>
          <p:cNvSpPr txBox="1"/>
          <p:nvPr/>
        </p:nvSpPr>
        <p:spPr>
          <a:xfrm>
            <a:off x="7853534" y="3062125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AADFE14-7A85-44C3-B610-03A8D47CD951}"/>
              </a:ext>
            </a:extLst>
          </p:cNvPr>
          <p:cNvSpPr txBox="1"/>
          <p:nvPr/>
        </p:nvSpPr>
        <p:spPr>
          <a:xfrm>
            <a:off x="3842530" y="2918021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  <p:sp>
        <p:nvSpPr>
          <p:cNvPr id="100" name="Cube 99"/>
          <p:cNvSpPr/>
          <p:nvPr/>
        </p:nvSpPr>
        <p:spPr>
          <a:xfrm>
            <a:off x="8237380" y="3045895"/>
            <a:ext cx="1301891" cy="1313429"/>
          </a:xfrm>
          <a:prstGeom prst="cube">
            <a:avLst>
              <a:gd name="adj" fmla="val 9429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02" name="Right Arrow 101"/>
          <p:cNvSpPr/>
          <p:nvPr/>
        </p:nvSpPr>
        <p:spPr>
          <a:xfrm>
            <a:off x="9674140" y="3291518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 rot="5400000">
            <a:off x="8731481" y="3302516"/>
            <a:ext cx="4964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LM Sans 12" panose="00000500000000000000" pitchFamily="50" charset="0"/>
              </a:rPr>
              <a:t>…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8059677" y="4194706"/>
            <a:ext cx="268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8151156" y="4304949"/>
            <a:ext cx="268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29" name="Cube 128"/>
          <p:cNvSpPr/>
          <p:nvPr/>
        </p:nvSpPr>
        <p:spPr>
          <a:xfrm>
            <a:off x="9998864" y="2500876"/>
            <a:ext cx="1733281" cy="1465914"/>
          </a:xfrm>
          <a:prstGeom prst="cube">
            <a:avLst>
              <a:gd name="adj" fmla="val 39958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grpSp>
        <p:nvGrpSpPr>
          <p:cNvPr id="88" name="Group 87"/>
          <p:cNvGrpSpPr/>
          <p:nvPr/>
        </p:nvGrpSpPr>
        <p:grpSpPr>
          <a:xfrm>
            <a:off x="5612224" y="3599370"/>
            <a:ext cx="882367" cy="701032"/>
            <a:chOff x="3065259" y="3191993"/>
            <a:chExt cx="882367" cy="701032"/>
          </a:xfrm>
        </p:grpSpPr>
        <p:sp>
          <p:nvSpPr>
            <p:cNvPr id="89" name="TextBox 88"/>
            <p:cNvSpPr txBox="1"/>
            <p:nvPr/>
          </p:nvSpPr>
          <p:spPr>
            <a:xfrm>
              <a:off x="3065259" y="3191993"/>
              <a:ext cx="490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r>
                <a:rPr lang="en-GB" sz="1100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3468470" y="3523693"/>
              <a:ext cx="4791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r>
                <a:rPr lang="en-GB" sz="1100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</p:grpSp>
      <p:sp>
        <p:nvSpPr>
          <p:cNvPr id="53" name="Cube 52"/>
          <p:cNvSpPr/>
          <p:nvPr/>
        </p:nvSpPr>
        <p:spPr>
          <a:xfrm>
            <a:off x="5560822" y="2103815"/>
            <a:ext cx="2240121" cy="2189921"/>
          </a:xfrm>
          <a:prstGeom prst="cube">
            <a:avLst>
              <a:gd name="adj" fmla="val 53474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30" name="Cube 129"/>
          <p:cNvSpPr/>
          <p:nvPr/>
        </p:nvSpPr>
        <p:spPr>
          <a:xfrm>
            <a:off x="8240157" y="2534868"/>
            <a:ext cx="1301891" cy="1313429"/>
          </a:xfrm>
          <a:prstGeom prst="cube">
            <a:avLst>
              <a:gd name="adj" fmla="val 9429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9516457" y="3493519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00" i="1" dirty="0" err="1"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lang="en-GB" sz="1200" i="1" dirty="0">
              <a:latin typeface="LM Sans 12" panose="00000500000000000000" pitchFamily="50" charset="0"/>
            </a:endParaRPr>
          </a:p>
        </p:txBody>
      </p:sp>
      <p:sp>
        <p:nvSpPr>
          <p:cNvPr id="65" name="Cube 64"/>
          <p:cNvSpPr/>
          <p:nvPr/>
        </p:nvSpPr>
        <p:spPr>
          <a:xfrm>
            <a:off x="4710078" y="2313031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66" name="Cube 65"/>
          <p:cNvSpPr/>
          <p:nvPr/>
        </p:nvSpPr>
        <p:spPr>
          <a:xfrm>
            <a:off x="4561560" y="2457812"/>
            <a:ext cx="407752" cy="419111"/>
          </a:xfrm>
          <a:prstGeom prst="cube">
            <a:avLst>
              <a:gd name="adj" fmla="val 36253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67" name="Cube 66"/>
          <p:cNvSpPr/>
          <p:nvPr/>
        </p:nvSpPr>
        <p:spPr>
          <a:xfrm>
            <a:off x="4411838" y="2608330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68" name="Cube 67"/>
          <p:cNvSpPr/>
          <p:nvPr/>
        </p:nvSpPr>
        <p:spPr>
          <a:xfrm>
            <a:off x="4270364" y="2758848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69" name="Cube 68"/>
          <p:cNvSpPr/>
          <p:nvPr/>
        </p:nvSpPr>
        <p:spPr>
          <a:xfrm>
            <a:off x="4710078" y="2981351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70" name="Cube 69"/>
          <p:cNvSpPr/>
          <p:nvPr/>
        </p:nvSpPr>
        <p:spPr>
          <a:xfrm>
            <a:off x="4561560" y="3126132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71" name="Cube 70"/>
          <p:cNvSpPr/>
          <p:nvPr/>
        </p:nvSpPr>
        <p:spPr>
          <a:xfrm>
            <a:off x="4411838" y="3276650"/>
            <a:ext cx="407752" cy="419111"/>
          </a:xfrm>
          <a:prstGeom prst="cube">
            <a:avLst>
              <a:gd name="adj" fmla="val 36253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72" name="Cube 71"/>
          <p:cNvSpPr/>
          <p:nvPr/>
        </p:nvSpPr>
        <p:spPr>
          <a:xfrm>
            <a:off x="4270364" y="3427168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78" name="Cube 77"/>
          <p:cNvSpPr/>
          <p:nvPr/>
        </p:nvSpPr>
        <p:spPr>
          <a:xfrm>
            <a:off x="4705943" y="3659418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79" name="Cube 78"/>
          <p:cNvSpPr/>
          <p:nvPr/>
        </p:nvSpPr>
        <p:spPr>
          <a:xfrm>
            <a:off x="4557425" y="3812588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80" name="Cube 79"/>
          <p:cNvSpPr/>
          <p:nvPr/>
        </p:nvSpPr>
        <p:spPr>
          <a:xfrm>
            <a:off x="4407703" y="3963106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81" name="Cube 80"/>
          <p:cNvSpPr/>
          <p:nvPr/>
        </p:nvSpPr>
        <p:spPr>
          <a:xfrm>
            <a:off x="4266229" y="4113624"/>
            <a:ext cx="407752" cy="419111"/>
          </a:xfrm>
          <a:prstGeom prst="cube">
            <a:avLst>
              <a:gd name="adj" fmla="val 36253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82" name="Cube 81"/>
          <p:cNvSpPr/>
          <p:nvPr/>
        </p:nvSpPr>
        <p:spPr>
          <a:xfrm>
            <a:off x="4722838" y="1651468"/>
            <a:ext cx="407752" cy="419111"/>
          </a:xfrm>
          <a:prstGeom prst="cube">
            <a:avLst>
              <a:gd name="adj" fmla="val 36253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83" name="Cube 82"/>
          <p:cNvSpPr/>
          <p:nvPr/>
        </p:nvSpPr>
        <p:spPr>
          <a:xfrm>
            <a:off x="4574320" y="1796249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84" name="Cube 83"/>
          <p:cNvSpPr/>
          <p:nvPr/>
        </p:nvSpPr>
        <p:spPr>
          <a:xfrm>
            <a:off x="4424598" y="1946767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85" name="Cube 84"/>
          <p:cNvSpPr/>
          <p:nvPr/>
        </p:nvSpPr>
        <p:spPr>
          <a:xfrm>
            <a:off x="4274735" y="2097285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91" name="Right Arrow 146"/>
          <p:cNvSpPr/>
          <p:nvPr/>
        </p:nvSpPr>
        <p:spPr>
          <a:xfrm>
            <a:off x="5202907" y="3292151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5046353" y="3473819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kumimoji="0" lang="en-GB" sz="12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cxnSp>
        <p:nvCxnSpPr>
          <p:cNvPr id="94" name="Straight Connector 93"/>
          <p:cNvCxnSpPr/>
          <p:nvPr/>
        </p:nvCxnSpPr>
        <p:spPr>
          <a:xfrm flipH="1">
            <a:off x="6206860" y="2623599"/>
            <a:ext cx="1062039" cy="14646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7281091" y="2626053"/>
            <a:ext cx="0" cy="1000831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>
            <a:off x="6494591" y="2335248"/>
            <a:ext cx="1062039" cy="14646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>
            <a:off x="7556630" y="2349894"/>
            <a:ext cx="0" cy="1000831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>
            <a:off x="5906782" y="2917339"/>
            <a:ext cx="1069494" cy="14749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6976276" y="2945458"/>
            <a:ext cx="1" cy="1007789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Rectangle 104"/>
          <p:cNvSpPr/>
          <p:nvPr/>
        </p:nvSpPr>
        <p:spPr>
          <a:xfrm>
            <a:off x="7520339" y="4684951"/>
            <a:ext cx="93006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Root-4 Unit</a:t>
            </a:r>
            <a:endParaRPr kumimoji="0" lang="en-GB" sz="12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5044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be 99"/>
          <p:cNvSpPr/>
          <p:nvPr/>
        </p:nvSpPr>
        <p:spPr>
          <a:xfrm>
            <a:off x="8237380" y="3045895"/>
            <a:ext cx="1301891" cy="1313429"/>
          </a:xfrm>
          <a:prstGeom prst="cube">
            <a:avLst>
              <a:gd name="adj" fmla="val 9429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02" name="Right Arrow 101"/>
          <p:cNvSpPr/>
          <p:nvPr/>
        </p:nvSpPr>
        <p:spPr>
          <a:xfrm>
            <a:off x="9674140" y="3291518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 rot="5400000">
            <a:off x="8731481" y="3302516"/>
            <a:ext cx="4964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LM Sans 12" panose="00000500000000000000" pitchFamily="50" charset="0"/>
              </a:rPr>
              <a:t>…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8059677" y="4194706"/>
            <a:ext cx="268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8151156" y="4304949"/>
            <a:ext cx="268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  <p:grpSp>
        <p:nvGrpSpPr>
          <p:cNvPr id="88" name="Group 87"/>
          <p:cNvGrpSpPr/>
          <p:nvPr/>
        </p:nvGrpSpPr>
        <p:grpSpPr>
          <a:xfrm>
            <a:off x="5612224" y="3599370"/>
            <a:ext cx="882367" cy="701032"/>
            <a:chOff x="3065259" y="3191993"/>
            <a:chExt cx="882367" cy="701032"/>
          </a:xfrm>
        </p:grpSpPr>
        <p:sp>
          <p:nvSpPr>
            <p:cNvPr id="89" name="TextBox 88"/>
            <p:cNvSpPr txBox="1"/>
            <p:nvPr/>
          </p:nvSpPr>
          <p:spPr>
            <a:xfrm>
              <a:off x="3065259" y="3191993"/>
              <a:ext cx="490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r>
                <a:rPr lang="en-GB" sz="1100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3468470" y="3523693"/>
              <a:ext cx="4791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r>
                <a:rPr lang="en-GB" sz="1100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</p:grpSp>
      <p:sp>
        <p:nvSpPr>
          <p:cNvPr id="53" name="Cube 52"/>
          <p:cNvSpPr/>
          <p:nvPr/>
        </p:nvSpPr>
        <p:spPr>
          <a:xfrm>
            <a:off x="5560822" y="2103815"/>
            <a:ext cx="2240121" cy="2189921"/>
          </a:xfrm>
          <a:prstGeom prst="cube">
            <a:avLst>
              <a:gd name="adj" fmla="val 53474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30" name="Cube 129"/>
          <p:cNvSpPr/>
          <p:nvPr/>
        </p:nvSpPr>
        <p:spPr>
          <a:xfrm>
            <a:off x="8240157" y="2534868"/>
            <a:ext cx="1301891" cy="1313429"/>
          </a:xfrm>
          <a:prstGeom prst="cube">
            <a:avLst>
              <a:gd name="adj" fmla="val 9429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9516457" y="3493519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00" i="1" dirty="0" err="1"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lang="en-GB" sz="1200" i="1" dirty="0">
              <a:latin typeface="LM Sans 12" panose="00000500000000000000" pitchFamily="50" charset="0"/>
            </a:endParaRPr>
          </a:p>
        </p:txBody>
      </p:sp>
      <p:sp>
        <p:nvSpPr>
          <p:cNvPr id="42" name="Right Arrow 146"/>
          <p:cNvSpPr/>
          <p:nvPr/>
        </p:nvSpPr>
        <p:spPr>
          <a:xfrm>
            <a:off x="5202907" y="3292151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44" name="Cube 43"/>
          <p:cNvSpPr>
            <a:spLocks noChangeAspect="1"/>
          </p:cNvSpPr>
          <p:nvPr/>
        </p:nvSpPr>
        <p:spPr>
          <a:xfrm>
            <a:off x="4268795" y="2992606"/>
            <a:ext cx="839239" cy="843946"/>
          </a:xfrm>
          <a:prstGeom prst="cube">
            <a:avLst>
              <a:gd name="adj" fmla="val 67080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 rot="5400000">
            <a:off x="4582384" y="3041971"/>
            <a:ext cx="3111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rPr>
              <a:t>…</a:t>
            </a:r>
          </a:p>
        </p:txBody>
      </p:sp>
      <p:sp>
        <p:nvSpPr>
          <p:cNvPr id="46" name="Cube 45"/>
          <p:cNvSpPr>
            <a:spLocks noChangeAspect="1"/>
          </p:cNvSpPr>
          <p:nvPr/>
        </p:nvSpPr>
        <p:spPr>
          <a:xfrm>
            <a:off x="4278448" y="2334389"/>
            <a:ext cx="839239" cy="843946"/>
          </a:xfrm>
          <a:prstGeom prst="cube">
            <a:avLst>
              <a:gd name="adj" fmla="val 67080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5046353" y="3473819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kumimoji="0" lang="en-GB" sz="12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48" name="Cube 47"/>
          <p:cNvSpPr/>
          <p:nvPr/>
        </p:nvSpPr>
        <p:spPr>
          <a:xfrm>
            <a:off x="10283165" y="2646815"/>
            <a:ext cx="1270282" cy="1074334"/>
          </a:xfrm>
          <a:prstGeom prst="cube">
            <a:avLst>
              <a:gd name="adj" fmla="val 14778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3776232" y="3988023"/>
            <a:ext cx="143020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Convolutional</a:t>
            </a:r>
            <a:r>
              <a:rPr kumimoji="0" lang="en-GB" sz="1200" b="0" i="1" u="none" strike="noStrike" kern="0" cap="none" spc="0" normalizeH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 Layer</a:t>
            </a:r>
            <a:endParaRPr kumimoji="0" lang="en-GB" sz="12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E070568-9B11-49FA-9449-DD8A40817D13}"/>
              </a:ext>
            </a:extLst>
          </p:cNvPr>
          <p:cNvSpPr txBox="1"/>
          <p:nvPr/>
        </p:nvSpPr>
        <p:spPr>
          <a:xfrm>
            <a:off x="7852741" y="3061449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54E5B0F-8580-4825-A8D5-E63F0E8FBA71}"/>
              </a:ext>
            </a:extLst>
          </p:cNvPr>
          <p:cNvSpPr txBox="1"/>
          <p:nvPr/>
        </p:nvSpPr>
        <p:spPr>
          <a:xfrm>
            <a:off x="3836554" y="2918022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55290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D5BE164-853A-4318-9B6B-19268629B257}"/>
              </a:ext>
            </a:extLst>
          </p:cNvPr>
          <p:cNvSpPr txBox="1"/>
          <p:nvPr/>
        </p:nvSpPr>
        <p:spPr>
          <a:xfrm>
            <a:off x="3979982" y="2989735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  <p:sp>
        <p:nvSpPr>
          <p:cNvPr id="43" name="Cube 42"/>
          <p:cNvSpPr/>
          <p:nvPr/>
        </p:nvSpPr>
        <p:spPr>
          <a:xfrm>
            <a:off x="4930877" y="2390783"/>
            <a:ext cx="1270282" cy="1074334"/>
          </a:xfrm>
          <a:prstGeom prst="cube">
            <a:avLst>
              <a:gd name="adj" fmla="val 1477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44" name="Cube 43"/>
          <p:cNvSpPr/>
          <p:nvPr/>
        </p:nvSpPr>
        <p:spPr>
          <a:xfrm>
            <a:off x="4516349" y="2847983"/>
            <a:ext cx="1270282" cy="1074334"/>
          </a:xfrm>
          <a:prstGeom prst="cube">
            <a:avLst>
              <a:gd name="adj" fmla="val 1477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 rot="8117367">
            <a:off x="5216533" y="2642254"/>
            <a:ext cx="5050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LM Sans 12" panose="00000500000000000000" pitchFamily="50" charset="0"/>
              </a:rPr>
              <a:t>…</a:t>
            </a:r>
          </a:p>
        </p:txBody>
      </p:sp>
      <p:sp>
        <p:nvSpPr>
          <p:cNvPr id="47" name="Cube 46"/>
          <p:cNvSpPr/>
          <p:nvPr/>
        </p:nvSpPr>
        <p:spPr>
          <a:xfrm>
            <a:off x="6639083" y="2608888"/>
            <a:ext cx="1301891" cy="1313429"/>
          </a:xfrm>
          <a:prstGeom prst="cube">
            <a:avLst>
              <a:gd name="adj" fmla="val 94298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48" name="Right Arrow 101"/>
          <p:cNvSpPr/>
          <p:nvPr/>
        </p:nvSpPr>
        <p:spPr>
          <a:xfrm>
            <a:off x="6473724" y="3119101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316041" y="3321102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00" i="1" dirty="0" err="1"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lang="en-GB" sz="1200" i="1" dirty="0">
              <a:latin typeface="LM Sans 12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11562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FC4F2A75-7542-47B0-95AB-4C388E60F740}"/>
              </a:ext>
            </a:extLst>
          </p:cNvPr>
          <p:cNvSpPr txBox="1"/>
          <p:nvPr/>
        </p:nvSpPr>
        <p:spPr>
          <a:xfrm>
            <a:off x="3705051" y="2977783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  <p:sp>
        <p:nvSpPr>
          <p:cNvPr id="41" name="Cube 40"/>
          <p:cNvSpPr/>
          <p:nvPr/>
        </p:nvSpPr>
        <p:spPr>
          <a:xfrm>
            <a:off x="2088464" y="2520598"/>
            <a:ext cx="1636674" cy="1465914"/>
          </a:xfrm>
          <a:prstGeom prst="cube">
            <a:avLst>
              <a:gd name="adj" fmla="val 5442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47" name="Right Arrow 146"/>
          <p:cNvSpPr/>
          <p:nvPr/>
        </p:nvSpPr>
        <p:spPr>
          <a:xfrm>
            <a:off x="4524727" y="3116891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4368173" y="3298559"/>
            <a:ext cx="59182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1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kumimoji="0" lang="en-GB" sz="14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033858" y="2755416"/>
            <a:ext cx="452633" cy="989848"/>
            <a:chOff x="4430098" y="2679216"/>
            <a:chExt cx="452633" cy="989848"/>
          </a:xfrm>
        </p:grpSpPr>
        <p:sp>
          <p:nvSpPr>
            <p:cNvPr id="163" name="TextBox 162"/>
            <p:cNvSpPr txBox="1"/>
            <p:nvPr/>
          </p:nvSpPr>
          <p:spPr>
            <a:xfrm rot="5400000">
              <a:off x="4527082" y="2961893"/>
              <a:ext cx="3111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LM Sans 12" panose="00000500000000000000" pitchFamily="50" charset="0"/>
                </a:rPr>
                <a:t>…</a:t>
              </a:r>
            </a:p>
          </p:txBody>
        </p:sp>
        <p:sp>
          <p:nvSpPr>
            <p:cNvPr id="167" name="Cube 166"/>
            <p:cNvSpPr>
              <a:spLocks noChangeAspect="1"/>
            </p:cNvSpPr>
            <p:nvPr/>
          </p:nvSpPr>
          <p:spPr>
            <a:xfrm>
              <a:off x="4438295" y="3317541"/>
              <a:ext cx="349563" cy="351523"/>
            </a:xfrm>
            <a:prstGeom prst="cube">
              <a:avLst>
                <a:gd name="adj" fmla="val 20783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  <p:sp>
          <p:nvSpPr>
            <p:cNvPr id="48" name="Cube 47"/>
            <p:cNvSpPr>
              <a:spLocks noChangeAspect="1"/>
            </p:cNvSpPr>
            <p:nvPr/>
          </p:nvSpPr>
          <p:spPr>
            <a:xfrm>
              <a:off x="4430098" y="2679216"/>
              <a:ext cx="349563" cy="351523"/>
            </a:xfrm>
            <a:prstGeom prst="cube">
              <a:avLst>
                <a:gd name="adj" fmla="val 20783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2029261" y="3370124"/>
            <a:ext cx="955174" cy="681423"/>
            <a:chOff x="3183121" y="3190126"/>
            <a:chExt cx="955174" cy="681423"/>
          </a:xfrm>
        </p:grpSpPr>
        <p:sp>
          <p:nvSpPr>
            <p:cNvPr id="50" name="TextBox 49"/>
            <p:cNvSpPr txBox="1"/>
            <p:nvPr/>
          </p:nvSpPr>
          <p:spPr>
            <a:xfrm>
              <a:off x="3183121" y="3190126"/>
              <a:ext cx="452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1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endParaRPr kumimoji="0" lang="en-GB" sz="1100" b="0" i="1" u="none" strike="noStrike" kern="0" cap="none" spc="0" normalizeH="0" baseline="-25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3586233" y="3502217"/>
              <a:ext cx="5520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1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endParaRPr kumimoji="0" lang="en-GB" sz="1100" b="0" i="1" u="none" strike="noStrike" kern="0" cap="none" spc="0" normalizeH="0" baseline="-25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3645294" y="3813666"/>
            <a:ext cx="440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3</a:t>
            </a:r>
            <a:endParaRPr kumimoji="0" lang="en-GB" sz="1100" b="0" i="0" u="none" strike="noStrike" kern="0" cap="none" spc="0" normalizeH="0" baseline="-2500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20496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01576B7-B350-4623-90EF-7C85B06B176B}"/>
              </a:ext>
            </a:extLst>
          </p:cNvPr>
          <p:cNvSpPr txBox="1"/>
          <p:nvPr/>
        </p:nvSpPr>
        <p:spPr>
          <a:xfrm>
            <a:off x="3938140" y="2971805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  <p:sp>
        <p:nvSpPr>
          <p:cNvPr id="147" name="Right Arrow 146"/>
          <p:cNvSpPr/>
          <p:nvPr/>
        </p:nvSpPr>
        <p:spPr>
          <a:xfrm>
            <a:off x="5204094" y="3113890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268795" y="2502029"/>
            <a:ext cx="848892" cy="1502163"/>
            <a:chOff x="4268795" y="2334389"/>
            <a:chExt cx="848892" cy="1502163"/>
          </a:xfrm>
        </p:grpSpPr>
        <p:sp>
          <p:nvSpPr>
            <p:cNvPr id="157" name="Cube 156"/>
            <p:cNvSpPr>
              <a:spLocks noChangeAspect="1"/>
            </p:cNvSpPr>
            <p:nvPr/>
          </p:nvSpPr>
          <p:spPr>
            <a:xfrm>
              <a:off x="4268795" y="2992606"/>
              <a:ext cx="839239" cy="843946"/>
            </a:xfrm>
            <a:prstGeom prst="cube">
              <a:avLst>
                <a:gd name="adj" fmla="val 67080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  <p:sp>
          <p:nvSpPr>
            <p:cNvPr id="163" name="TextBox 162"/>
            <p:cNvSpPr txBox="1"/>
            <p:nvPr/>
          </p:nvSpPr>
          <p:spPr>
            <a:xfrm rot="5400000">
              <a:off x="4582384" y="3041971"/>
              <a:ext cx="3111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LM Sans 12" panose="00000500000000000000" pitchFamily="50" charset="0"/>
                </a:rPr>
                <a:t>…</a:t>
              </a:r>
            </a:p>
          </p:txBody>
        </p:sp>
        <p:sp>
          <p:nvSpPr>
            <p:cNvPr id="167" name="Cube 166"/>
            <p:cNvSpPr>
              <a:spLocks noChangeAspect="1"/>
            </p:cNvSpPr>
            <p:nvPr/>
          </p:nvSpPr>
          <p:spPr>
            <a:xfrm>
              <a:off x="4278448" y="2334389"/>
              <a:ext cx="839239" cy="843946"/>
            </a:xfrm>
            <a:prstGeom prst="cube">
              <a:avLst>
                <a:gd name="adj" fmla="val 67080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</p:grpSp>
      <p:sp>
        <p:nvSpPr>
          <p:cNvPr id="43" name="Rectangle 42"/>
          <p:cNvSpPr/>
          <p:nvPr/>
        </p:nvSpPr>
        <p:spPr>
          <a:xfrm>
            <a:off x="5047540" y="3295558"/>
            <a:ext cx="59182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1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kumimoji="0" lang="en-GB" sz="14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847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Picture 9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4284" y="3189108"/>
            <a:ext cx="114300" cy="132588"/>
          </a:xfrm>
          <a:prstGeom prst="rect">
            <a:avLst/>
          </a:prstGeom>
        </p:spPr>
      </p:pic>
      <p:sp>
        <p:nvSpPr>
          <p:cNvPr id="102" name="Right Arrow 101"/>
          <p:cNvSpPr/>
          <p:nvPr/>
        </p:nvSpPr>
        <p:spPr>
          <a:xfrm>
            <a:off x="9539271" y="3133656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100" name="Cube 99"/>
          <p:cNvSpPr/>
          <p:nvPr/>
        </p:nvSpPr>
        <p:spPr>
          <a:xfrm>
            <a:off x="8237380" y="2763955"/>
            <a:ext cx="1301891" cy="1313429"/>
          </a:xfrm>
          <a:prstGeom prst="cube">
            <a:avLst>
              <a:gd name="adj" fmla="val 9429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 rot="5400000">
            <a:off x="8731481" y="3020576"/>
            <a:ext cx="4964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rPr>
              <a:t>…</a:t>
            </a:r>
          </a:p>
        </p:txBody>
      </p:sp>
      <p:sp>
        <p:nvSpPr>
          <p:cNvPr id="130" name="Cube 129"/>
          <p:cNvSpPr/>
          <p:nvPr/>
        </p:nvSpPr>
        <p:spPr>
          <a:xfrm>
            <a:off x="8240157" y="2252928"/>
            <a:ext cx="1301891" cy="1313429"/>
          </a:xfrm>
          <a:prstGeom prst="cube">
            <a:avLst>
              <a:gd name="adj" fmla="val 9429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9381588" y="3335657"/>
            <a:ext cx="59182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1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kumimoji="0" lang="en-GB" sz="14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8156328" y="4017858"/>
            <a:ext cx="2684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030156" y="3893732"/>
            <a:ext cx="2684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2978460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6BFA2CE-078D-4CB7-88E8-04D3DF4BB31D}"/>
              </a:ext>
            </a:extLst>
          </p:cNvPr>
          <p:cNvSpPr txBox="1"/>
          <p:nvPr/>
        </p:nvSpPr>
        <p:spPr>
          <a:xfrm>
            <a:off x="3890337" y="2918020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267253" y="2435887"/>
            <a:ext cx="845608" cy="1514606"/>
            <a:chOff x="4267253" y="2321587"/>
            <a:chExt cx="845608" cy="1514606"/>
          </a:xfrm>
        </p:grpSpPr>
        <p:sp>
          <p:nvSpPr>
            <p:cNvPr id="44" name="Cube 43"/>
            <p:cNvSpPr/>
            <p:nvPr/>
          </p:nvSpPr>
          <p:spPr>
            <a:xfrm>
              <a:off x="4553363" y="2988420"/>
              <a:ext cx="552017" cy="559533"/>
            </a:xfrm>
            <a:prstGeom prst="cube">
              <a:avLst>
                <a:gd name="adj" fmla="val 53367"/>
              </a:avLst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  <p:sp>
          <p:nvSpPr>
            <p:cNvPr id="45" name="Cube 44"/>
            <p:cNvSpPr/>
            <p:nvPr/>
          </p:nvSpPr>
          <p:spPr>
            <a:xfrm>
              <a:off x="4268161" y="3276660"/>
              <a:ext cx="552017" cy="559533"/>
            </a:xfrm>
            <a:prstGeom prst="cube">
              <a:avLst>
                <a:gd name="adj" fmla="val 53367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  <p:sp>
          <p:nvSpPr>
            <p:cNvPr id="40" name="Cube 39"/>
            <p:cNvSpPr/>
            <p:nvPr/>
          </p:nvSpPr>
          <p:spPr>
            <a:xfrm>
              <a:off x="4560844" y="2321587"/>
              <a:ext cx="552017" cy="559533"/>
            </a:xfrm>
            <a:prstGeom prst="cube">
              <a:avLst>
                <a:gd name="adj" fmla="val 53367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  <p:sp>
          <p:nvSpPr>
            <p:cNvPr id="42" name="Cube 41"/>
            <p:cNvSpPr/>
            <p:nvPr/>
          </p:nvSpPr>
          <p:spPr>
            <a:xfrm>
              <a:off x="4267253" y="2618216"/>
              <a:ext cx="552017" cy="559533"/>
            </a:xfrm>
            <a:prstGeom prst="cube">
              <a:avLst>
                <a:gd name="adj" fmla="val 53367"/>
              </a:avLst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</p:grpSp>
      <p:sp>
        <p:nvSpPr>
          <p:cNvPr id="32" name="Right Arrow 101"/>
          <p:cNvSpPr/>
          <p:nvPr/>
        </p:nvSpPr>
        <p:spPr>
          <a:xfrm>
            <a:off x="5267188" y="3026004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5117125" y="3228005"/>
            <a:ext cx="59182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1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kumimoji="0" lang="en-GB" sz="14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9441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29DD8B3C-9C14-4EE9-9AEF-1D31550A3BFD}"/>
              </a:ext>
            </a:extLst>
          </p:cNvPr>
          <p:cNvSpPr txBox="1"/>
          <p:nvPr/>
        </p:nvSpPr>
        <p:spPr>
          <a:xfrm>
            <a:off x="3890327" y="2918020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266229" y="1742908"/>
            <a:ext cx="864361" cy="2881267"/>
            <a:chOff x="4266229" y="1651468"/>
            <a:chExt cx="864361" cy="2881267"/>
          </a:xfrm>
        </p:grpSpPr>
        <p:sp>
          <p:nvSpPr>
            <p:cNvPr id="65" name="Cube 64"/>
            <p:cNvSpPr/>
            <p:nvPr/>
          </p:nvSpPr>
          <p:spPr>
            <a:xfrm>
              <a:off x="4710078" y="2313031"/>
              <a:ext cx="407752" cy="419111"/>
            </a:xfrm>
            <a:prstGeom prst="cube">
              <a:avLst>
                <a:gd name="adj" fmla="val 36253"/>
              </a:avLst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  <p:sp>
          <p:nvSpPr>
            <p:cNvPr id="66" name="Cube 65"/>
            <p:cNvSpPr/>
            <p:nvPr/>
          </p:nvSpPr>
          <p:spPr>
            <a:xfrm>
              <a:off x="4561560" y="2457812"/>
              <a:ext cx="407752" cy="419111"/>
            </a:xfrm>
            <a:prstGeom prst="cube">
              <a:avLst>
                <a:gd name="adj" fmla="val 36253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  <p:sp>
          <p:nvSpPr>
            <p:cNvPr id="67" name="Cube 66"/>
            <p:cNvSpPr/>
            <p:nvPr/>
          </p:nvSpPr>
          <p:spPr>
            <a:xfrm>
              <a:off x="4411838" y="2608330"/>
              <a:ext cx="407752" cy="419111"/>
            </a:xfrm>
            <a:prstGeom prst="cube">
              <a:avLst>
                <a:gd name="adj" fmla="val 36253"/>
              </a:avLst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  <p:sp>
          <p:nvSpPr>
            <p:cNvPr id="68" name="Cube 67"/>
            <p:cNvSpPr/>
            <p:nvPr/>
          </p:nvSpPr>
          <p:spPr>
            <a:xfrm>
              <a:off x="4270364" y="2758848"/>
              <a:ext cx="407752" cy="419111"/>
            </a:xfrm>
            <a:prstGeom prst="cube">
              <a:avLst>
                <a:gd name="adj" fmla="val 36253"/>
              </a:avLst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  <p:sp>
          <p:nvSpPr>
            <p:cNvPr id="69" name="Cube 68"/>
            <p:cNvSpPr/>
            <p:nvPr/>
          </p:nvSpPr>
          <p:spPr>
            <a:xfrm>
              <a:off x="4710078" y="2981351"/>
              <a:ext cx="407752" cy="419111"/>
            </a:xfrm>
            <a:prstGeom prst="cube">
              <a:avLst>
                <a:gd name="adj" fmla="val 36253"/>
              </a:avLst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  <p:sp>
          <p:nvSpPr>
            <p:cNvPr id="70" name="Cube 69"/>
            <p:cNvSpPr/>
            <p:nvPr/>
          </p:nvSpPr>
          <p:spPr>
            <a:xfrm>
              <a:off x="4561560" y="3126132"/>
              <a:ext cx="407752" cy="419111"/>
            </a:xfrm>
            <a:prstGeom prst="cube">
              <a:avLst>
                <a:gd name="adj" fmla="val 36253"/>
              </a:avLst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  <p:sp>
          <p:nvSpPr>
            <p:cNvPr id="71" name="Cube 70"/>
            <p:cNvSpPr/>
            <p:nvPr/>
          </p:nvSpPr>
          <p:spPr>
            <a:xfrm>
              <a:off x="4411838" y="3276650"/>
              <a:ext cx="407752" cy="419111"/>
            </a:xfrm>
            <a:prstGeom prst="cube">
              <a:avLst>
                <a:gd name="adj" fmla="val 36253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  <p:sp>
          <p:nvSpPr>
            <p:cNvPr id="72" name="Cube 71"/>
            <p:cNvSpPr/>
            <p:nvPr/>
          </p:nvSpPr>
          <p:spPr>
            <a:xfrm>
              <a:off x="4270364" y="3427168"/>
              <a:ext cx="407752" cy="419111"/>
            </a:xfrm>
            <a:prstGeom prst="cube">
              <a:avLst>
                <a:gd name="adj" fmla="val 36253"/>
              </a:avLst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  <p:sp>
          <p:nvSpPr>
            <p:cNvPr id="78" name="Cube 77"/>
            <p:cNvSpPr/>
            <p:nvPr/>
          </p:nvSpPr>
          <p:spPr>
            <a:xfrm>
              <a:off x="4705943" y="3659418"/>
              <a:ext cx="407752" cy="419111"/>
            </a:xfrm>
            <a:prstGeom prst="cube">
              <a:avLst>
                <a:gd name="adj" fmla="val 36253"/>
              </a:avLst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  <p:sp>
          <p:nvSpPr>
            <p:cNvPr id="79" name="Cube 78"/>
            <p:cNvSpPr/>
            <p:nvPr/>
          </p:nvSpPr>
          <p:spPr>
            <a:xfrm>
              <a:off x="4557425" y="3812588"/>
              <a:ext cx="407752" cy="419111"/>
            </a:xfrm>
            <a:prstGeom prst="cube">
              <a:avLst>
                <a:gd name="adj" fmla="val 36253"/>
              </a:avLst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  <p:sp>
          <p:nvSpPr>
            <p:cNvPr id="80" name="Cube 79"/>
            <p:cNvSpPr/>
            <p:nvPr/>
          </p:nvSpPr>
          <p:spPr>
            <a:xfrm>
              <a:off x="4407703" y="3963106"/>
              <a:ext cx="407752" cy="419111"/>
            </a:xfrm>
            <a:prstGeom prst="cube">
              <a:avLst>
                <a:gd name="adj" fmla="val 36253"/>
              </a:avLst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  <p:sp>
          <p:nvSpPr>
            <p:cNvPr id="81" name="Cube 80"/>
            <p:cNvSpPr/>
            <p:nvPr/>
          </p:nvSpPr>
          <p:spPr>
            <a:xfrm>
              <a:off x="4266229" y="4113624"/>
              <a:ext cx="407752" cy="419111"/>
            </a:xfrm>
            <a:prstGeom prst="cube">
              <a:avLst>
                <a:gd name="adj" fmla="val 36253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  <p:sp>
          <p:nvSpPr>
            <p:cNvPr id="82" name="Cube 81"/>
            <p:cNvSpPr/>
            <p:nvPr/>
          </p:nvSpPr>
          <p:spPr>
            <a:xfrm>
              <a:off x="4722838" y="1651468"/>
              <a:ext cx="407752" cy="419111"/>
            </a:xfrm>
            <a:prstGeom prst="cube">
              <a:avLst>
                <a:gd name="adj" fmla="val 36253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  <p:sp>
          <p:nvSpPr>
            <p:cNvPr id="83" name="Cube 82"/>
            <p:cNvSpPr/>
            <p:nvPr/>
          </p:nvSpPr>
          <p:spPr>
            <a:xfrm>
              <a:off x="4574320" y="1796249"/>
              <a:ext cx="407752" cy="419111"/>
            </a:xfrm>
            <a:prstGeom prst="cube">
              <a:avLst>
                <a:gd name="adj" fmla="val 36253"/>
              </a:avLst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  <p:sp>
          <p:nvSpPr>
            <p:cNvPr id="84" name="Cube 83"/>
            <p:cNvSpPr/>
            <p:nvPr/>
          </p:nvSpPr>
          <p:spPr>
            <a:xfrm>
              <a:off x="4424598" y="1946767"/>
              <a:ext cx="407752" cy="419111"/>
            </a:xfrm>
            <a:prstGeom prst="cube">
              <a:avLst>
                <a:gd name="adj" fmla="val 36253"/>
              </a:avLst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  <p:sp>
          <p:nvSpPr>
            <p:cNvPr id="85" name="Cube 84"/>
            <p:cNvSpPr/>
            <p:nvPr/>
          </p:nvSpPr>
          <p:spPr>
            <a:xfrm>
              <a:off x="4274735" y="2097285"/>
              <a:ext cx="407752" cy="419111"/>
            </a:xfrm>
            <a:prstGeom prst="cube">
              <a:avLst>
                <a:gd name="adj" fmla="val 36253"/>
              </a:avLst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</p:grpSp>
      <p:sp>
        <p:nvSpPr>
          <p:cNvPr id="91" name="Right Arrow 146"/>
          <p:cNvSpPr/>
          <p:nvPr/>
        </p:nvSpPr>
        <p:spPr>
          <a:xfrm>
            <a:off x="5255447" y="3043026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5098893" y="3224694"/>
            <a:ext cx="59182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1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kumimoji="0" lang="en-GB" sz="14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9251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4B15842B-816D-47C4-91F5-40A13A78C41D}"/>
              </a:ext>
            </a:extLst>
          </p:cNvPr>
          <p:cNvSpPr txBox="1"/>
          <p:nvPr/>
        </p:nvSpPr>
        <p:spPr>
          <a:xfrm>
            <a:off x="3836586" y="2920336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  <p:sp>
        <p:nvSpPr>
          <p:cNvPr id="64" name="Cube 63"/>
          <p:cNvSpPr/>
          <p:nvPr/>
        </p:nvSpPr>
        <p:spPr>
          <a:xfrm>
            <a:off x="4553363" y="2988420"/>
            <a:ext cx="552017" cy="559533"/>
          </a:xfrm>
          <a:prstGeom prst="cube">
            <a:avLst>
              <a:gd name="adj" fmla="val 53367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65" name="Cube 64"/>
          <p:cNvSpPr/>
          <p:nvPr/>
        </p:nvSpPr>
        <p:spPr>
          <a:xfrm>
            <a:off x="4268161" y="3276660"/>
            <a:ext cx="552017" cy="559533"/>
          </a:xfrm>
          <a:prstGeom prst="cube">
            <a:avLst>
              <a:gd name="adj" fmla="val 53367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66" name="Cube 65"/>
          <p:cNvSpPr/>
          <p:nvPr/>
        </p:nvSpPr>
        <p:spPr>
          <a:xfrm>
            <a:off x="4560844" y="2321587"/>
            <a:ext cx="552017" cy="559533"/>
          </a:xfrm>
          <a:prstGeom prst="cube">
            <a:avLst>
              <a:gd name="adj" fmla="val 53367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67" name="Cube 66"/>
          <p:cNvSpPr/>
          <p:nvPr/>
        </p:nvSpPr>
        <p:spPr>
          <a:xfrm>
            <a:off x="4267253" y="2618216"/>
            <a:ext cx="552017" cy="559533"/>
          </a:xfrm>
          <a:prstGeom prst="cube">
            <a:avLst>
              <a:gd name="adj" fmla="val 53367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68" name="Cube 67"/>
          <p:cNvSpPr/>
          <p:nvPr/>
        </p:nvSpPr>
        <p:spPr>
          <a:xfrm>
            <a:off x="2012264" y="2512978"/>
            <a:ext cx="1636674" cy="1465914"/>
          </a:xfrm>
          <a:prstGeom prst="cube">
            <a:avLst>
              <a:gd name="adj" fmla="val 39958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3979761" y="2333351"/>
            <a:ext cx="820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sz="900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2</a:t>
            </a:r>
            <a:r>
              <a:rPr lang="en-GB" sz="1200" i="1" dirty="0">
                <a:latin typeface="LM Sans 12" panose="00000500000000000000" pitchFamily="50" charset="0"/>
                <a:cs typeface="Times New Roman" panose="02020603050405020304" pitchFamily="18" charset="0"/>
              </a:rPr>
              <a:t> </a:t>
            </a:r>
            <a:r>
              <a:rPr lang="en-GB" sz="1200" dirty="0">
                <a:latin typeface="LM Sans 12" panose="00000500000000000000" pitchFamily="50" charset="0"/>
                <a:cs typeface="Times New Roman" panose="02020603050405020304" pitchFamily="18" charset="0"/>
              </a:rPr>
              <a:t>filters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994251" y="3652104"/>
            <a:ext cx="429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h</a:t>
            </a:r>
            <a:r>
              <a:rPr lang="en-GB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  <a:endParaRPr lang="en-GB" i="1" baseline="30000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4221466" y="3784571"/>
            <a:ext cx="429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w</a:t>
            </a:r>
            <a:r>
              <a:rPr lang="en-GB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  <a:endParaRPr lang="en-GB" i="1" baseline="30000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3440550" y="3522793"/>
            <a:ext cx="440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  <a:endParaRPr lang="en-GB" sz="1100" baseline="-25000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grpSp>
        <p:nvGrpSpPr>
          <p:cNvPr id="77" name="Group 76"/>
          <p:cNvGrpSpPr/>
          <p:nvPr/>
        </p:nvGrpSpPr>
        <p:grpSpPr>
          <a:xfrm>
            <a:off x="1953061" y="3370124"/>
            <a:ext cx="955174" cy="673803"/>
            <a:chOff x="3183121" y="3190126"/>
            <a:chExt cx="955174" cy="673803"/>
          </a:xfrm>
        </p:grpSpPr>
        <p:sp>
          <p:nvSpPr>
            <p:cNvPr id="78" name="TextBox 77"/>
            <p:cNvSpPr txBox="1"/>
            <p:nvPr/>
          </p:nvSpPr>
          <p:spPr>
            <a:xfrm>
              <a:off x="3183121" y="3190126"/>
              <a:ext cx="452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586233" y="3494597"/>
              <a:ext cx="5520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7241633" y="3522360"/>
            <a:ext cx="440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2</a:t>
            </a:r>
            <a:endParaRPr lang="en-GB" sz="1100" baseline="-25000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grpSp>
        <p:nvGrpSpPr>
          <p:cNvPr id="81" name="Group 80"/>
          <p:cNvGrpSpPr/>
          <p:nvPr/>
        </p:nvGrpSpPr>
        <p:grpSpPr>
          <a:xfrm>
            <a:off x="5612224" y="3599370"/>
            <a:ext cx="882367" cy="701032"/>
            <a:chOff x="3065259" y="3191993"/>
            <a:chExt cx="882367" cy="701032"/>
          </a:xfrm>
        </p:grpSpPr>
        <p:sp>
          <p:nvSpPr>
            <p:cNvPr id="82" name="TextBox 81"/>
            <p:cNvSpPr txBox="1"/>
            <p:nvPr/>
          </p:nvSpPr>
          <p:spPr>
            <a:xfrm>
              <a:off x="3065259" y="3191993"/>
              <a:ext cx="490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r>
                <a:rPr lang="en-GB" sz="1100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468470" y="3523693"/>
              <a:ext cx="4791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r>
                <a:rPr lang="en-GB" sz="1100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</p:grpSp>
      <p:sp>
        <p:nvSpPr>
          <p:cNvPr id="84" name="Cube 83"/>
          <p:cNvSpPr/>
          <p:nvPr/>
        </p:nvSpPr>
        <p:spPr>
          <a:xfrm>
            <a:off x="5560822" y="2103815"/>
            <a:ext cx="2240121" cy="2189921"/>
          </a:xfrm>
          <a:prstGeom prst="cube">
            <a:avLst>
              <a:gd name="adj" fmla="val 53474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grpSp>
        <p:nvGrpSpPr>
          <p:cNvPr id="85" name="Group 84"/>
          <p:cNvGrpSpPr/>
          <p:nvPr/>
        </p:nvGrpSpPr>
        <p:grpSpPr>
          <a:xfrm>
            <a:off x="5503670" y="3674595"/>
            <a:ext cx="955174" cy="673803"/>
            <a:chOff x="3183121" y="3190126"/>
            <a:chExt cx="955174" cy="673803"/>
          </a:xfrm>
        </p:grpSpPr>
        <p:sp>
          <p:nvSpPr>
            <p:cNvPr id="86" name="TextBox 85"/>
            <p:cNvSpPr txBox="1"/>
            <p:nvPr/>
          </p:nvSpPr>
          <p:spPr>
            <a:xfrm>
              <a:off x="3183121" y="3190126"/>
              <a:ext cx="452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3586233" y="3494597"/>
              <a:ext cx="5520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88" name="TextBox 87"/>
              <p:cNvSpPr txBox="1"/>
              <p:nvPr/>
            </p:nvSpPr>
            <p:spPr>
              <a:xfrm>
                <a:off x="5085274" y="2316812"/>
                <a:ext cx="629260" cy="3008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200" dirty="0">
                    <a:latin typeface="LM Sans 12" panose="00000500000000000000" pitchFamily="50" charset="0"/>
                    <a:cs typeface="Times New Roman" panose="02020603050405020304" pitchFamily="18" charset="0"/>
                  </a:rPr>
                  <a:t>×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en-GB" sz="12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GB" sz="1200" b="0" i="1" dirty="0" smtClean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GB" sz="1200" i="1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c</m:t>
                        </m:r>
                        <m:r>
                          <m:rPr>
                            <m:nor/>
                          </m:rPr>
                          <a:rPr lang="en-GB" sz="1200" i="1" baseline="-25000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2</m:t>
                        </m:r>
                      </m:num>
                      <m:den>
                        <m:r>
                          <m:rPr>
                            <m:nor/>
                          </m:rPr>
                          <a:rPr lang="en-GB" sz="1200" i="1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g</m:t>
                        </m:r>
                        <m:r>
                          <m:rPr>
                            <m:nor/>
                          </m:rPr>
                          <a:rPr lang="en-GB" sz="1200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 </m:t>
                        </m:r>
                      </m:den>
                    </m:f>
                  </m:oMath>
                </a14:m>
                <a:endParaRPr lang="en-GB" sz="1200" dirty="0">
                  <a:latin typeface="LM Sans 12" panose="00000500000000000000" pitchFamily="50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88" name="TextBox 8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5274" y="2316812"/>
                <a:ext cx="629260" cy="300852"/>
              </a:xfrm>
              <a:prstGeom prst="rect">
                <a:avLst/>
              </a:prstGeom>
              <a:blipFill>
                <a:blip r:embed="rId2"/>
                <a:stretch>
                  <a:fillRect l="-1942" t="-116327" r="-62136" b="-185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9" name="TextBox 88"/>
              <p:cNvSpPr txBox="1"/>
              <p:nvPr/>
            </p:nvSpPr>
            <p:spPr>
              <a:xfrm>
                <a:off x="4578551" y="3655711"/>
                <a:ext cx="268431" cy="4070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type m:val="skw"/>
                          <m:ctrlPr>
                            <a:rPr lang="en-GB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GB" i="1" dirty="0">
                              <a:latin typeface="LM Sans 12" panose="00000500000000000000" pitchFamily="50" charset="0"/>
                              <a:cs typeface="Times New Roman" panose="02020603050405020304" pitchFamily="18" charset="0"/>
                            </a:rPr>
                            <m:t>c</m:t>
                          </m:r>
                          <m:r>
                            <m:rPr>
                              <m:nor/>
                            </m:rPr>
                            <a:rPr lang="en-GB" b="0" i="1" baseline="-25000" dirty="0" smtClean="0">
                              <a:latin typeface="LM Sans 12" panose="00000500000000000000" pitchFamily="50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GB" i="1" dirty="0">
                              <a:latin typeface="LM Sans 12" panose="00000500000000000000" pitchFamily="50" charset="0"/>
                              <a:cs typeface="Times New Roman" panose="02020603050405020304" pitchFamily="18" charset="0"/>
                            </a:rPr>
                            <m:t>g</m:t>
                          </m:r>
                          <m:r>
                            <m:rPr>
                              <m:nor/>
                            </m:rPr>
                            <a:rPr lang="en-GB" dirty="0">
                              <a:latin typeface="LM Sans 12" panose="00000500000000000000" pitchFamily="50" charset="0"/>
                              <a:cs typeface="Times New Roman" panose="02020603050405020304" pitchFamily="18" charset="0"/>
                            </a:rPr>
                            <m:t> </m:t>
                          </m:r>
                        </m:den>
                      </m:f>
                    </m:oMath>
                  </m:oMathPara>
                </a14:m>
                <a:endParaRPr lang="en-GB" dirty="0">
                  <a:latin typeface="LM Sans 12" panose="00000500000000000000" pitchFamily="50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89" name="TextBox 8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8551" y="3655711"/>
                <a:ext cx="268431" cy="407099"/>
              </a:xfrm>
              <a:prstGeom prst="rect">
                <a:avLst/>
              </a:prstGeom>
              <a:blipFill>
                <a:blip r:embed="rId3"/>
                <a:stretch>
                  <a:fillRect l="-102273" t="-139394" r="-222727" b="-2181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0" name="TextBox 89"/>
              <p:cNvSpPr txBox="1"/>
              <p:nvPr/>
            </p:nvSpPr>
            <p:spPr>
              <a:xfrm>
                <a:off x="3757698" y="3345387"/>
                <a:ext cx="629260" cy="3008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en-GB" sz="12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GB" sz="1200" b="0" i="1" dirty="0" smtClean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GB" sz="1200" i="1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c</m:t>
                        </m:r>
                        <m:r>
                          <m:rPr>
                            <m:nor/>
                          </m:rPr>
                          <a:rPr lang="en-GB" sz="1200" i="1" baseline="-25000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2</m:t>
                        </m:r>
                      </m:num>
                      <m:den>
                        <m:r>
                          <m:rPr>
                            <m:nor/>
                          </m:rPr>
                          <a:rPr lang="en-GB" sz="1200" i="1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g</m:t>
                        </m:r>
                        <m:r>
                          <m:rPr>
                            <m:nor/>
                          </m:rPr>
                          <a:rPr lang="en-GB" sz="1200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lang="en-GB" sz="1200" dirty="0">
                    <a:latin typeface="LM Sans 12" panose="00000500000000000000" pitchFamily="50" charset="0"/>
                    <a:cs typeface="Times New Roman" panose="02020603050405020304" pitchFamily="18" charset="0"/>
                  </a:rPr>
                  <a:t>×</a:t>
                </a:r>
              </a:p>
            </p:txBody>
          </p:sp>
        </mc:Choice>
        <mc:Fallback>
          <p:sp>
            <p:nvSpPr>
              <p:cNvPr id="90" name="TextBox 8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7698" y="3345387"/>
                <a:ext cx="629260" cy="300852"/>
              </a:xfrm>
              <a:prstGeom prst="rect">
                <a:avLst/>
              </a:prstGeom>
              <a:blipFill>
                <a:blip r:embed="rId4"/>
                <a:stretch>
                  <a:fillRect l="-15385" t="-116327" r="-47115" b="-185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1" name="Straight Connector 90"/>
          <p:cNvCxnSpPr/>
          <p:nvPr/>
        </p:nvCxnSpPr>
        <p:spPr>
          <a:xfrm flipH="1">
            <a:off x="6206860" y="2623599"/>
            <a:ext cx="1062039" cy="14646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>
            <a:off x="7281091" y="2626053"/>
            <a:ext cx="0" cy="1000831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3375224" y="2796209"/>
            <a:ext cx="0" cy="86819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H="1">
            <a:off x="2311952" y="2796209"/>
            <a:ext cx="1063272" cy="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ight Arrow 146"/>
          <p:cNvSpPr/>
          <p:nvPr/>
        </p:nvSpPr>
        <p:spPr>
          <a:xfrm>
            <a:off x="5202907" y="3292151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5046353" y="3473819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kumimoji="0" lang="en-GB" sz="12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0973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6D2D0D5-8810-4D1E-9CD2-D79BEF67FF98}"/>
              </a:ext>
            </a:extLst>
          </p:cNvPr>
          <p:cNvSpPr txBox="1"/>
          <p:nvPr/>
        </p:nvSpPr>
        <p:spPr>
          <a:xfrm>
            <a:off x="4201099" y="2983759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516349" y="2489843"/>
            <a:ext cx="1684810" cy="1531534"/>
            <a:chOff x="4516349" y="2390783"/>
            <a:chExt cx="1684810" cy="1531534"/>
          </a:xfrm>
        </p:grpSpPr>
        <p:sp>
          <p:nvSpPr>
            <p:cNvPr id="43" name="Cube 42"/>
            <p:cNvSpPr/>
            <p:nvPr/>
          </p:nvSpPr>
          <p:spPr>
            <a:xfrm>
              <a:off x="4930877" y="2390783"/>
              <a:ext cx="1270282" cy="1074334"/>
            </a:xfrm>
            <a:prstGeom prst="cube">
              <a:avLst>
                <a:gd name="adj" fmla="val 14778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  <p:sp>
          <p:nvSpPr>
            <p:cNvPr id="44" name="Cube 43"/>
            <p:cNvSpPr/>
            <p:nvPr/>
          </p:nvSpPr>
          <p:spPr>
            <a:xfrm>
              <a:off x="4516349" y="2847983"/>
              <a:ext cx="1270282" cy="1074334"/>
            </a:xfrm>
            <a:prstGeom prst="cube">
              <a:avLst>
                <a:gd name="adj" fmla="val 14778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 rot="8117367">
              <a:off x="5216533" y="2642254"/>
              <a:ext cx="5050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LM Sans 12" panose="00000500000000000000" pitchFamily="50" charset="0"/>
                </a:rPr>
                <a:t>…</a:t>
              </a:r>
            </a:p>
          </p:txBody>
        </p:sp>
      </p:grpSp>
      <p:sp>
        <p:nvSpPr>
          <p:cNvPr id="47" name="Cube 46"/>
          <p:cNvSpPr/>
          <p:nvPr/>
        </p:nvSpPr>
        <p:spPr>
          <a:xfrm>
            <a:off x="6357143" y="2601268"/>
            <a:ext cx="1301891" cy="1313429"/>
          </a:xfrm>
          <a:prstGeom prst="cube">
            <a:avLst>
              <a:gd name="adj" fmla="val 94298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48" name="Right Arrow 101"/>
          <p:cNvSpPr/>
          <p:nvPr/>
        </p:nvSpPr>
        <p:spPr>
          <a:xfrm>
            <a:off x="6260413" y="3116588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102730" y="3318589"/>
            <a:ext cx="59182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1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kumimoji="0" lang="en-GB" sz="14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21776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92F43B35-DA7F-4A5B-BCF2-29A3730CFF51}"/>
              </a:ext>
            </a:extLst>
          </p:cNvPr>
          <p:cNvSpPr txBox="1"/>
          <p:nvPr/>
        </p:nvSpPr>
        <p:spPr>
          <a:xfrm>
            <a:off x="5539828" y="2918020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  <p:sp>
        <p:nvSpPr>
          <p:cNvPr id="100" name="Cube 99"/>
          <p:cNvSpPr/>
          <p:nvPr/>
        </p:nvSpPr>
        <p:spPr>
          <a:xfrm>
            <a:off x="5804950" y="3045895"/>
            <a:ext cx="1301891" cy="1313429"/>
          </a:xfrm>
          <a:prstGeom prst="cube">
            <a:avLst>
              <a:gd name="adj" fmla="val 9429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02" name="Right Arrow 101"/>
          <p:cNvSpPr/>
          <p:nvPr/>
        </p:nvSpPr>
        <p:spPr>
          <a:xfrm>
            <a:off x="7241710" y="3291518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 rot="5400000">
            <a:off x="6299051" y="3302516"/>
            <a:ext cx="4964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LM Sans 12" panose="00000500000000000000" pitchFamily="50" charset="0"/>
              </a:rPr>
              <a:t>…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5718726" y="4304949"/>
            <a:ext cx="268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29" name="Cube 128"/>
          <p:cNvSpPr/>
          <p:nvPr/>
        </p:nvSpPr>
        <p:spPr>
          <a:xfrm>
            <a:off x="7566434" y="2500876"/>
            <a:ext cx="1733281" cy="1465914"/>
          </a:xfrm>
          <a:prstGeom prst="cube">
            <a:avLst>
              <a:gd name="adj" fmla="val 39958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30" name="Cube 129"/>
          <p:cNvSpPr/>
          <p:nvPr/>
        </p:nvSpPr>
        <p:spPr>
          <a:xfrm>
            <a:off x="5807727" y="2534868"/>
            <a:ext cx="1301891" cy="1313429"/>
          </a:xfrm>
          <a:prstGeom prst="cube">
            <a:avLst>
              <a:gd name="adj" fmla="val 9429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7084027" y="3493519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00" i="1" dirty="0" err="1"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lang="en-GB" sz="1200" i="1" dirty="0">
              <a:latin typeface="LM Sans 12" panose="00000500000000000000" pitchFamily="50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627247" y="4194706"/>
            <a:ext cx="268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40" name="Cube 39">
            <a:extLst>
              <a:ext uri="{FF2B5EF4-FFF2-40B4-BE49-F238E27FC236}">
                <a16:creationId xmlns:a16="http://schemas.microsoft.com/office/drawing/2014/main" id="{E6BCC593-C368-49D6-9DFD-8E502AD0BD88}"/>
              </a:ext>
            </a:extLst>
          </p:cNvPr>
          <p:cNvSpPr/>
          <p:nvPr/>
        </p:nvSpPr>
        <p:spPr>
          <a:xfrm>
            <a:off x="3122438" y="2253223"/>
            <a:ext cx="2240121" cy="2189921"/>
          </a:xfrm>
          <a:prstGeom prst="cube">
            <a:avLst>
              <a:gd name="adj" fmla="val 53474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4784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62ED5B-96E7-4B45-BD12-ABF096F5312D}"/>
              </a:ext>
            </a:extLst>
          </p:cNvPr>
          <p:cNvSpPr txBox="1"/>
          <p:nvPr/>
        </p:nvSpPr>
        <p:spPr>
          <a:xfrm>
            <a:off x="5539828" y="2918020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  <p:sp>
        <p:nvSpPr>
          <p:cNvPr id="100" name="Cube 99"/>
          <p:cNvSpPr/>
          <p:nvPr/>
        </p:nvSpPr>
        <p:spPr>
          <a:xfrm>
            <a:off x="5804950" y="3045895"/>
            <a:ext cx="1301891" cy="1313429"/>
          </a:xfrm>
          <a:prstGeom prst="cube">
            <a:avLst>
              <a:gd name="adj" fmla="val 9429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02" name="Right Arrow 101"/>
          <p:cNvSpPr/>
          <p:nvPr/>
        </p:nvSpPr>
        <p:spPr>
          <a:xfrm>
            <a:off x="7241710" y="3291518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 rot="5400000">
            <a:off x="6299051" y="3302516"/>
            <a:ext cx="4964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LM Sans 12" panose="00000500000000000000" pitchFamily="50" charset="0"/>
              </a:rPr>
              <a:t>…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5718726" y="4304949"/>
            <a:ext cx="268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29" name="Cube 128"/>
          <p:cNvSpPr/>
          <p:nvPr/>
        </p:nvSpPr>
        <p:spPr>
          <a:xfrm>
            <a:off x="7566434" y="2500876"/>
            <a:ext cx="1733281" cy="1465914"/>
          </a:xfrm>
          <a:prstGeom prst="cube">
            <a:avLst>
              <a:gd name="adj" fmla="val 39958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30" name="Cube 129"/>
          <p:cNvSpPr/>
          <p:nvPr/>
        </p:nvSpPr>
        <p:spPr>
          <a:xfrm>
            <a:off x="5807727" y="2534868"/>
            <a:ext cx="1301891" cy="1313429"/>
          </a:xfrm>
          <a:prstGeom prst="cube">
            <a:avLst>
              <a:gd name="adj" fmla="val 9429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7084027" y="3493519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00" i="1" dirty="0" err="1"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lang="en-GB" sz="1200" i="1" dirty="0">
              <a:latin typeface="LM Sans 12" panose="00000500000000000000" pitchFamily="50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627247" y="4194706"/>
            <a:ext cx="268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078894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2208DB1D-6CE2-437D-A294-7EC44FED8254}"/>
              </a:ext>
            </a:extLst>
          </p:cNvPr>
          <p:cNvSpPr txBox="1"/>
          <p:nvPr/>
        </p:nvSpPr>
        <p:spPr>
          <a:xfrm>
            <a:off x="5121531" y="3093644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  <p:sp>
        <p:nvSpPr>
          <p:cNvPr id="55" name="Cube 54"/>
          <p:cNvSpPr/>
          <p:nvPr/>
        </p:nvSpPr>
        <p:spPr>
          <a:xfrm>
            <a:off x="3253343" y="2616637"/>
            <a:ext cx="1733281" cy="1465914"/>
          </a:xfrm>
          <a:prstGeom prst="cube">
            <a:avLst>
              <a:gd name="adj" fmla="val 39958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59" name="Cube 58"/>
          <p:cNvSpPr/>
          <p:nvPr/>
        </p:nvSpPr>
        <p:spPr>
          <a:xfrm>
            <a:off x="5593427" y="2931083"/>
            <a:ext cx="643752" cy="649457"/>
          </a:xfrm>
          <a:prstGeom prst="cube">
            <a:avLst>
              <a:gd name="adj" fmla="val 89405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60" name="Cube 59"/>
          <p:cNvSpPr/>
          <p:nvPr/>
        </p:nvSpPr>
        <p:spPr>
          <a:xfrm>
            <a:off x="5593427" y="2698032"/>
            <a:ext cx="643752" cy="649457"/>
          </a:xfrm>
          <a:prstGeom prst="cube">
            <a:avLst>
              <a:gd name="adj" fmla="val 89405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62" name="Cube 61"/>
          <p:cNvSpPr/>
          <p:nvPr/>
        </p:nvSpPr>
        <p:spPr>
          <a:xfrm>
            <a:off x="6948486" y="2827671"/>
            <a:ext cx="1230348" cy="1040560"/>
          </a:xfrm>
          <a:prstGeom prst="cube">
            <a:avLst>
              <a:gd name="adj" fmla="val 14778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63" name="Right Arrow 62"/>
          <p:cNvSpPr/>
          <p:nvPr/>
        </p:nvSpPr>
        <p:spPr>
          <a:xfrm>
            <a:off x="6394435" y="3237061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 rot="5400000">
            <a:off x="5718533" y="3491120"/>
            <a:ext cx="4964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LM Sans 12" panose="00000500000000000000" pitchFamily="50" charset="0"/>
              </a:rPr>
              <a:t>…</a:t>
            </a:r>
          </a:p>
        </p:txBody>
      </p:sp>
      <p:grpSp>
        <p:nvGrpSpPr>
          <p:cNvPr id="71" name="Group 70"/>
          <p:cNvGrpSpPr/>
          <p:nvPr/>
        </p:nvGrpSpPr>
        <p:grpSpPr>
          <a:xfrm>
            <a:off x="6878142" y="3225268"/>
            <a:ext cx="785177" cy="698323"/>
            <a:chOff x="3183121" y="3190126"/>
            <a:chExt cx="785177" cy="698323"/>
          </a:xfrm>
        </p:grpSpPr>
        <p:sp>
          <p:nvSpPr>
            <p:cNvPr id="72" name="TextBox 71"/>
            <p:cNvSpPr txBox="1"/>
            <p:nvPr/>
          </p:nvSpPr>
          <p:spPr>
            <a:xfrm>
              <a:off x="3183121" y="3190126"/>
              <a:ext cx="3657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3602538" y="3519117"/>
              <a:ext cx="3657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3199686" y="3442928"/>
            <a:ext cx="785177" cy="698323"/>
            <a:chOff x="3183121" y="3190126"/>
            <a:chExt cx="785177" cy="698323"/>
          </a:xfrm>
        </p:grpSpPr>
        <p:sp>
          <p:nvSpPr>
            <p:cNvPr id="75" name="TextBox 74"/>
            <p:cNvSpPr txBox="1"/>
            <p:nvPr/>
          </p:nvSpPr>
          <p:spPr>
            <a:xfrm>
              <a:off x="3183121" y="3190126"/>
              <a:ext cx="3657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3602538" y="3519117"/>
              <a:ext cx="3657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</a:p>
          </p:txBody>
        </p:sp>
      </p:grpSp>
      <p:sp>
        <p:nvSpPr>
          <p:cNvPr id="77" name="TextBox 76"/>
          <p:cNvSpPr txBox="1"/>
          <p:nvPr/>
        </p:nvSpPr>
        <p:spPr>
          <a:xfrm>
            <a:off x="4667755" y="3645278"/>
            <a:ext cx="298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endParaRPr lang="en-GB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8029793" y="3711245"/>
            <a:ext cx="298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d</a:t>
            </a:r>
            <a:endParaRPr lang="en-GB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5582423" y="2344455"/>
            <a:ext cx="8953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i="1" dirty="0">
                <a:latin typeface="LM Sans 12" panose="00000500000000000000" pitchFamily="50" charset="0"/>
                <a:cs typeface="Times New Roman" panose="02020603050405020304" pitchFamily="18" charset="0"/>
              </a:rPr>
              <a:t>d</a:t>
            </a:r>
            <a:r>
              <a:rPr lang="en-GB" sz="1200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 </a:t>
            </a:r>
            <a:r>
              <a:rPr lang="en-GB" sz="1200" dirty="0">
                <a:latin typeface="LM Sans 12" panose="00000500000000000000" pitchFamily="50" charset="0"/>
                <a:cs typeface="Times New Roman" panose="02020603050405020304" pitchFamily="18" charset="0"/>
              </a:rPr>
              <a:t>filters</a:t>
            </a:r>
          </a:p>
        </p:txBody>
      </p:sp>
      <p:sp>
        <p:nvSpPr>
          <p:cNvPr id="80" name="Cube 79"/>
          <p:cNvSpPr/>
          <p:nvPr/>
        </p:nvSpPr>
        <p:spPr>
          <a:xfrm>
            <a:off x="5582423" y="3569619"/>
            <a:ext cx="643752" cy="649457"/>
          </a:xfrm>
          <a:prstGeom prst="cube">
            <a:avLst>
              <a:gd name="adj" fmla="val 89405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5853199" y="3785167"/>
            <a:ext cx="268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endParaRPr lang="en-GB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5382195" y="4063129"/>
            <a:ext cx="268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5490452" y="4182879"/>
            <a:ext cx="268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633800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be 40"/>
          <p:cNvSpPr/>
          <p:nvPr/>
        </p:nvSpPr>
        <p:spPr>
          <a:xfrm>
            <a:off x="2012264" y="2512978"/>
            <a:ext cx="1636674" cy="1465914"/>
          </a:xfrm>
          <a:prstGeom prst="cube">
            <a:avLst>
              <a:gd name="adj" fmla="val 39958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979761" y="2333351"/>
            <a:ext cx="820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sz="900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2</a:t>
            </a:r>
            <a:r>
              <a:rPr lang="en-GB" sz="1200" i="1" dirty="0">
                <a:latin typeface="LM Sans 12" panose="00000500000000000000" pitchFamily="50" charset="0"/>
                <a:cs typeface="Times New Roman" panose="02020603050405020304" pitchFamily="18" charset="0"/>
              </a:rPr>
              <a:t> </a:t>
            </a:r>
            <a:r>
              <a:rPr lang="en-GB" sz="1200" dirty="0">
                <a:latin typeface="LM Sans 12" panose="00000500000000000000" pitchFamily="50" charset="0"/>
                <a:cs typeface="Times New Roman" panose="02020603050405020304" pitchFamily="18" charset="0"/>
              </a:rPr>
              <a:t>filters</a:t>
            </a:r>
          </a:p>
        </p:txBody>
      </p:sp>
      <p:sp>
        <p:nvSpPr>
          <p:cNvPr id="100" name="Cube 99"/>
          <p:cNvSpPr/>
          <p:nvPr/>
        </p:nvSpPr>
        <p:spPr>
          <a:xfrm>
            <a:off x="8237380" y="3045895"/>
            <a:ext cx="1301891" cy="1313429"/>
          </a:xfrm>
          <a:prstGeom prst="cube">
            <a:avLst>
              <a:gd name="adj" fmla="val 9429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02" name="Right Arrow 101"/>
          <p:cNvSpPr/>
          <p:nvPr/>
        </p:nvSpPr>
        <p:spPr>
          <a:xfrm>
            <a:off x="9674140" y="3291518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 rot="5400000">
            <a:off x="8731481" y="3302516"/>
            <a:ext cx="4964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LM Sans 12" panose="00000500000000000000" pitchFamily="50" charset="0"/>
              </a:rPr>
              <a:t>…</a:t>
            </a:r>
          </a:p>
        </p:txBody>
      </p:sp>
      <p:sp>
        <p:nvSpPr>
          <p:cNvPr id="114" name="TextBox 113"/>
          <p:cNvSpPr txBox="1"/>
          <p:nvPr/>
        </p:nvSpPr>
        <p:spPr>
          <a:xfrm>
            <a:off x="8884744" y="3561738"/>
            <a:ext cx="422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2</a:t>
            </a:r>
            <a:endParaRPr lang="en-GB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8151156" y="4304949"/>
            <a:ext cx="268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38" name="TextBox 137"/>
          <p:cNvSpPr txBox="1"/>
          <p:nvPr/>
        </p:nvSpPr>
        <p:spPr>
          <a:xfrm>
            <a:off x="3994251" y="3652104"/>
            <a:ext cx="429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h</a:t>
            </a:r>
            <a:r>
              <a:rPr lang="en-GB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  <a:endParaRPr lang="en-GB" i="1" baseline="30000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4221466" y="3784571"/>
            <a:ext cx="429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w</a:t>
            </a:r>
            <a:r>
              <a:rPr lang="en-GB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  <a:endParaRPr lang="en-GB" i="1" baseline="30000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4765528" y="3397620"/>
            <a:ext cx="338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  <a:endParaRPr lang="en-GB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sp>
        <p:nvSpPr>
          <p:cNvPr id="157" name="Cube 156"/>
          <p:cNvSpPr>
            <a:spLocks noChangeAspect="1"/>
          </p:cNvSpPr>
          <p:nvPr/>
        </p:nvSpPr>
        <p:spPr>
          <a:xfrm>
            <a:off x="4268795" y="2992606"/>
            <a:ext cx="839239" cy="843946"/>
          </a:xfrm>
          <a:prstGeom prst="cube">
            <a:avLst>
              <a:gd name="adj" fmla="val 67080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63" name="TextBox 162"/>
          <p:cNvSpPr txBox="1"/>
          <p:nvPr/>
        </p:nvSpPr>
        <p:spPr>
          <a:xfrm rot="5400000">
            <a:off x="4582384" y="3041971"/>
            <a:ext cx="3111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LM Sans 12" panose="00000500000000000000" pitchFamily="50" charset="0"/>
              </a:rPr>
              <a:t>…</a:t>
            </a:r>
          </a:p>
        </p:txBody>
      </p:sp>
      <p:sp>
        <p:nvSpPr>
          <p:cNvPr id="167" name="Cube 166"/>
          <p:cNvSpPr>
            <a:spLocks noChangeAspect="1"/>
          </p:cNvSpPr>
          <p:nvPr/>
        </p:nvSpPr>
        <p:spPr>
          <a:xfrm>
            <a:off x="4278448" y="2334389"/>
            <a:ext cx="839239" cy="843946"/>
          </a:xfrm>
          <a:prstGeom prst="cube">
            <a:avLst>
              <a:gd name="adj" fmla="val 67080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440550" y="3522793"/>
            <a:ext cx="440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  <a:endParaRPr lang="en-GB" sz="1100" baseline="-25000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grpSp>
        <p:nvGrpSpPr>
          <p:cNvPr id="65" name="Group 64"/>
          <p:cNvGrpSpPr/>
          <p:nvPr/>
        </p:nvGrpSpPr>
        <p:grpSpPr>
          <a:xfrm>
            <a:off x="1953061" y="3370124"/>
            <a:ext cx="955174" cy="673803"/>
            <a:chOff x="3183121" y="3190126"/>
            <a:chExt cx="955174" cy="673803"/>
          </a:xfrm>
        </p:grpSpPr>
        <p:sp>
          <p:nvSpPr>
            <p:cNvPr id="66" name="TextBox 65"/>
            <p:cNvSpPr txBox="1"/>
            <p:nvPr/>
          </p:nvSpPr>
          <p:spPr>
            <a:xfrm>
              <a:off x="3183121" y="3190126"/>
              <a:ext cx="452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3586233" y="3494597"/>
              <a:ext cx="5520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72" name="TextBox 71"/>
          <p:cNvSpPr txBox="1"/>
          <p:nvPr/>
        </p:nvSpPr>
        <p:spPr>
          <a:xfrm>
            <a:off x="7241633" y="3522360"/>
            <a:ext cx="440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2</a:t>
            </a:r>
            <a:endParaRPr lang="en-GB" sz="1100" baseline="-25000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sp>
        <p:nvSpPr>
          <p:cNvPr id="129" name="Cube 128"/>
          <p:cNvSpPr/>
          <p:nvPr/>
        </p:nvSpPr>
        <p:spPr>
          <a:xfrm>
            <a:off x="9998864" y="2500876"/>
            <a:ext cx="1733281" cy="1465914"/>
          </a:xfrm>
          <a:prstGeom prst="cube">
            <a:avLst>
              <a:gd name="adj" fmla="val 39958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11414153" y="3501427"/>
            <a:ext cx="391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3</a:t>
            </a:r>
            <a:endParaRPr lang="en-GB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grpSp>
        <p:nvGrpSpPr>
          <p:cNvPr id="79" name="Group 78"/>
          <p:cNvGrpSpPr/>
          <p:nvPr/>
        </p:nvGrpSpPr>
        <p:grpSpPr>
          <a:xfrm>
            <a:off x="9960215" y="3305263"/>
            <a:ext cx="955174" cy="673803"/>
            <a:chOff x="3183121" y="3190126"/>
            <a:chExt cx="955174" cy="673803"/>
          </a:xfrm>
        </p:grpSpPr>
        <p:sp>
          <p:nvSpPr>
            <p:cNvPr id="80" name="TextBox 79"/>
            <p:cNvSpPr txBox="1"/>
            <p:nvPr/>
          </p:nvSpPr>
          <p:spPr>
            <a:xfrm>
              <a:off x="3183121" y="3190126"/>
              <a:ext cx="452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3586233" y="3494597"/>
              <a:ext cx="5520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5612224" y="3599370"/>
            <a:ext cx="882367" cy="701032"/>
            <a:chOff x="3065259" y="3191993"/>
            <a:chExt cx="882367" cy="701032"/>
          </a:xfrm>
        </p:grpSpPr>
        <p:sp>
          <p:nvSpPr>
            <p:cNvPr id="89" name="TextBox 88"/>
            <p:cNvSpPr txBox="1"/>
            <p:nvPr/>
          </p:nvSpPr>
          <p:spPr>
            <a:xfrm>
              <a:off x="3065259" y="3191993"/>
              <a:ext cx="490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r>
                <a:rPr lang="en-GB" sz="1100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3468470" y="3523693"/>
              <a:ext cx="4791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r>
                <a:rPr lang="en-GB" sz="1100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</p:grpSp>
      <p:sp>
        <p:nvSpPr>
          <p:cNvPr id="53" name="Cube 52"/>
          <p:cNvSpPr/>
          <p:nvPr/>
        </p:nvSpPr>
        <p:spPr>
          <a:xfrm>
            <a:off x="5560822" y="2103815"/>
            <a:ext cx="2240121" cy="2189921"/>
          </a:xfrm>
          <a:prstGeom prst="cube">
            <a:avLst>
              <a:gd name="adj" fmla="val 53474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grpSp>
        <p:nvGrpSpPr>
          <p:cNvPr id="73" name="Group 72"/>
          <p:cNvGrpSpPr/>
          <p:nvPr/>
        </p:nvGrpSpPr>
        <p:grpSpPr>
          <a:xfrm>
            <a:off x="5503670" y="3674595"/>
            <a:ext cx="955174" cy="673803"/>
            <a:chOff x="3183121" y="3190126"/>
            <a:chExt cx="955174" cy="673803"/>
          </a:xfrm>
        </p:grpSpPr>
        <p:sp>
          <p:nvSpPr>
            <p:cNvPr id="74" name="TextBox 73"/>
            <p:cNvSpPr txBox="1"/>
            <p:nvPr/>
          </p:nvSpPr>
          <p:spPr>
            <a:xfrm>
              <a:off x="3183121" y="3190126"/>
              <a:ext cx="452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3586233" y="3494597"/>
              <a:ext cx="5520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0" name="Cube 129"/>
          <p:cNvSpPr/>
          <p:nvPr/>
        </p:nvSpPr>
        <p:spPr>
          <a:xfrm>
            <a:off x="8240157" y="2534868"/>
            <a:ext cx="1301891" cy="1313429"/>
          </a:xfrm>
          <a:prstGeom prst="cube">
            <a:avLst>
              <a:gd name="adj" fmla="val 9429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9516457" y="3493519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00" i="1" dirty="0" err="1"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lang="en-GB" sz="1200" i="1" dirty="0">
              <a:latin typeface="LM Sans 12" panose="00000500000000000000" pitchFamily="50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8574087" y="2466298"/>
            <a:ext cx="8953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sz="900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3</a:t>
            </a:r>
            <a:r>
              <a:rPr lang="en-GB" sz="1200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 </a:t>
            </a:r>
            <a:r>
              <a:rPr lang="en-GB" sz="1200" dirty="0">
                <a:latin typeface="LM Sans 12" panose="00000500000000000000" pitchFamily="50" charset="0"/>
                <a:cs typeface="Times New Roman" panose="02020603050405020304" pitchFamily="18" charset="0"/>
              </a:rPr>
              <a:t>filters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059677" y="4194706"/>
            <a:ext cx="268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46" name="Right Arrow 146"/>
          <p:cNvSpPr/>
          <p:nvPr/>
        </p:nvSpPr>
        <p:spPr>
          <a:xfrm>
            <a:off x="5202907" y="3292151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5046353" y="3473819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kumimoji="0" lang="en-GB" sz="12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00AFC6D-971D-4BF8-AFE0-987200C804B0}"/>
              </a:ext>
            </a:extLst>
          </p:cNvPr>
          <p:cNvSpPr txBox="1"/>
          <p:nvPr/>
        </p:nvSpPr>
        <p:spPr>
          <a:xfrm>
            <a:off x="7852741" y="3061449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116062A-E28F-402C-B6CF-F391F6E2E298}"/>
              </a:ext>
            </a:extLst>
          </p:cNvPr>
          <p:cNvSpPr txBox="1"/>
          <p:nvPr/>
        </p:nvSpPr>
        <p:spPr>
          <a:xfrm>
            <a:off x="3836554" y="2918022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6834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be 43"/>
          <p:cNvSpPr/>
          <p:nvPr/>
        </p:nvSpPr>
        <p:spPr>
          <a:xfrm>
            <a:off x="4553363" y="2988420"/>
            <a:ext cx="552017" cy="559533"/>
          </a:xfrm>
          <a:prstGeom prst="cube">
            <a:avLst>
              <a:gd name="adj" fmla="val 53367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45" name="Cube 44"/>
          <p:cNvSpPr/>
          <p:nvPr/>
        </p:nvSpPr>
        <p:spPr>
          <a:xfrm>
            <a:off x="4268161" y="3276660"/>
            <a:ext cx="552017" cy="559533"/>
          </a:xfrm>
          <a:prstGeom prst="cube">
            <a:avLst>
              <a:gd name="adj" fmla="val 53367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40" name="Cube 39"/>
          <p:cNvSpPr/>
          <p:nvPr/>
        </p:nvSpPr>
        <p:spPr>
          <a:xfrm>
            <a:off x="4560844" y="2321587"/>
            <a:ext cx="552017" cy="559533"/>
          </a:xfrm>
          <a:prstGeom prst="cube">
            <a:avLst>
              <a:gd name="adj" fmla="val 53367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42" name="Cube 41"/>
          <p:cNvSpPr/>
          <p:nvPr/>
        </p:nvSpPr>
        <p:spPr>
          <a:xfrm>
            <a:off x="4267253" y="2618216"/>
            <a:ext cx="552017" cy="559533"/>
          </a:xfrm>
          <a:prstGeom prst="cube">
            <a:avLst>
              <a:gd name="adj" fmla="val 53367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41" name="Cube 40"/>
          <p:cNvSpPr/>
          <p:nvPr/>
        </p:nvSpPr>
        <p:spPr>
          <a:xfrm>
            <a:off x="2012264" y="2512978"/>
            <a:ext cx="1636674" cy="1465914"/>
          </a:xfrm>
          <a:prstGeom prst="cube">
            <a:avLst>
              <a:gd name="adj" fmla="val 39958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979761" y="2333351"/>
            <a:ext cx="820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sz="900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2</a:t>
            </a:r>
            <a:r>
              <a:rPr lang="en-GB" sz="1200" i="1" dirty="0">
                <a:latin typeface="LM Sans 12" panose="00000500000000000000" pitchFamily="50" charset="0"/>
                <a:cs typeface="Times New Roman" panose="02020603050405020304" pitchFamily="18" charset="0"/>
              </a:rPr>
              <a:t> </a:t>
            </a:r>
            <a:r>
              <a:rPr lang="en-GB" sz="1200" dirty="0">
                <a:latin typeface="LM Sans 12" panose="00000500000000000000" pitchFamily="50" charset="0"/>
                <a:cs typeface="Times New Roman" panose="02020603050405020304" pitchFamily="18" charset="0"/>
              </a:rPr>
              <a:t>filters</a:t>
            </a:r>
          </a:p>
        </p:txBody>
      </p:sp>
      <p:sp>
        <p:nvSpPr>
          <p:cNvPr id="100" name="Cube 99"/>
          <p:cNvSpPr/>
          <p:nvPr/>
        </p:nvSpPr>
        <p:spPr>
          <a:xfrm>
            <a:off x="8237380" y="3045895"/>
            <a:ext cx="1301891" cy="1313429"/>
          </a:xfrm>
          <a:prstGeom prst="cube">
            <a:avLst>
              <a:gd name="adj" fmla="val 9429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02" name="Right Arrow 101"/>
          <p:cNvSpPr/>
          <p:nvPr/>
        </p:nvSpPr>
        <p:spPr>
          <a:xfrm>
            <a:off x="9674140" y="3291518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 rot="5400000">
            <a:off x="8731481" y="3302516"/>
            <a:ext cx="4964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LM Sans 12" panose="00000500000000000000" pitchFamily="50" charset="0"/>
              </a:rPr>
              <a:t>…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8151156" y="4304949"/>
            <a:ext cx="268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38" name="TextBox 137"/>
          <p:cNvSpPr txBox="1"/>
          <p:nvPr/>
        </p:nvSpPr>
        <p:spPr>
          <a:xfrm>
            <a:off x="3994251" y="3652104"/>
            <a:ext cx="429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h</a:t>
            </a:r>
            <a:r>
              <a:rPr lang="en-GB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  <a:endParaRPr lang="en-GB" i="1" baseline="30000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4221466" y="3784571"/>
            <a:ext cx="429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w</a:t>
            </a:r>
            <a:r>
              <a:rPr lang="en-GB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  <a:endParaRPr lang="en-GB" i="1" baseline="30000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440550" y="3522793"/>
            <a:ext cx="440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  <a:endParaRPr lang="en-GB" sz="1100" baseline="-25000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grpSp>
        <p:nvGrpSpPr>
          <p:cNvPr id="65" name="Group 64"/>
          <p:cNvGrpSpPr/>
          <p:nvPr/>
        </p:nvGrpSpPr>
        <p:grpSpPr>
          <a:xfrm>
            <a:off x="1953061" y="3370124"/>
            <a:ext cx="955174" cy="673803"/>
            <a:chOff x="3183121" y="3190126"/>
            <a:chExt cx="955174" cy="673803"/>
          </a:xfrm>
        </p:grpSpPr>
        <p:sp>
          <p:nvSpPr>
            <p:cNvPr id="66" name="TextBox 65"/>
            <p:cNvSpPr txBox="1"/>
            <p:nvPr/>
          </p:nvSpPr>
          <p:spPr>
            <a:xfrm>
              <a:off x="3183121" y="3190126"/>
              <a:ext cx="452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3586233" y="3494597"/>
              <a:ext cx="5520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72" name="TextBox 71"/>
          <p:cNvSpPr txBox="1"/>
          <p:nvPr/>
        </p:nvSpPr>
        <p:spPr>
          <a:xfrm>
            <a:off x="7241633" y="3522360"/>
            <a:ext cx="440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2</a:t>
            </a:r>
            <a:endParaRPr lang="en-GB" sz="1100" baseline="-25000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sp>
        <p:nvSpPr>
          <p:cNvPr id="129" name="Cube 128"/>
          <p:cNvSpPr/>
          <p:nvPr/>
        </p:nvSpPr>
        <p:spPr>
          <a:xfrm>
            <a:off x="9998864" y="2500876"/>
            <a:ext cx="1733281" cy="1465914"/>
          </a:xfrm>
          <a:prstGeom prst="cube">
            <a:avLst>
              <a:gd name="adj" fmla="val 39958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11414153" y="3501427"/>
            <a:ext cx="391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i="1" baseline="-25000">
                <a:latin typeface="LM Sans 12" panose="00000500000000000000" pitchFamily="50" charset="0"/>
                <a:cs typeface="Times New Roman" panose="02020603050405020304" pitchFamily="18" charset="0"/>
              </a:rPr>
              <a:t>3</a:t>
            </a:r>
            <a:endParaRPr lang="en-GB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grpSp>
        <p:nvGrpSpPr>
          <p:cNvPr id="79" name="Group 78"/>
          <p:cNvGrpSpPr/>
          <p:nvPr/>
        </p:nvGrpSpPr>
        <p:grpSpPr>
          <a:xfrm>
            <a:off x="9960215" y="3305263"/>
            <a:ext cx="955174" cy="673803"/>
            <a:chOff x="3183121" y="3190126"/>
            <a:chExt cx="955174" cy="673803"/>
          </a:xfrm>
        </p:grpSpPr>
        <p:sp>
          <p:nvSpPr>
            <p:cNvPr id="80" name="TextBox 79"/>
            <p:cNvSpPr txBox="1"/>
            <p:nvPr/>
          </p:nvSpPr>
          <p:spPr>
            <a:xfrm>
              <a:off x="3183121" y="3190126"/>
              <a:ext cx="452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endParaRPr lang="en-GB" i="1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3586233" y="3494597"/>
              <a:ext cx="5520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5612224" y="3599370"/>
            <a:ext cx="882367" cy="701032"/>
            <a:chOff x="3065259" y="3191993"/>
            <a:chExt cx="882367" cy="701032"/>
          </a:xfrm>
        </p:grpSpPr>
        <p:sp>
          <p:nvSpPr>
            <p:cNvPr id="89" name="TextBox 88"/>
            <p:cNvSpPr txBox="1"/>
            <p:nvPr/>
          </p:nvSpPr>
          <p:spPr>
            <a:xfrm>
              <a:off x="3065259" y="3191993"/>
              <a:ext cx="490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r>
                <a:rPr lang="en-GB" sz="1100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3468470" y="3523693"/>
              <a:ext cx="4791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r>
                <a:rPr lang="en-GB" sz="1100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</p:grpSp>
      <p:sp>
        <p:nvSpPr>
          <p:cNvPr id="53" name="Cube 52"/>
          <p:cNvSpPr/>
          <p:nvPr/>
        </p:nvSpPr>
        <p:spPr>
          <a:xfrm>
            <a:off x="5560822" y="2103815"/>
            <a:ext cx="2240121" cy="2189921"/>
          </a:xfrm>
          <a:prstGeom prst="cube">
            <a:avLst>
              <a:gd name="adj" fmla="val 53474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grpSp>
        <p:nvGrpSpPr>
          <p:cNvPr id="73" name="Group 72"/>
          <p:cNvGrpSpPr/>
          <p:nvPr/>
        </p:nvGrpSpPr>
        <p:grpSpPr>
          <a:xfrm>
            <a:off x="5503670" y="3674595"/>
            <a:ext cx="955174" cy="673803"/>
            <a:chOff x="3183121" y="3190126"/>
            <a:chExt cx="955174" cy="673803"/>
          </a:xfrm>
        </p:grpSpPr>
        <p:sp>
          <p:nvSpPr>
            <p:cNvPr id="74" name="TextBox 73"/>
            <p:cNvSpPr txBox="1"/>
            <p:nvPr/>
          </p:nvSpPr>
          <p:spPr>
            <a:xfrm>
              <a:off x="3183121" y="3190126"/>
              <a:ext cx="452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3586233" y="3494597"/>
              <a:ext cx="5520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0" name="Cube 129"/>
          <p:cNvSpPr/>
          <p:nvPr/>
        </p:nvSpPr>
        <p:spPr>
          <a:xfrm>
            <a:off x="8240157" y="2534868"/>
            <a:ext cx="1301891" cy="1313429"/>
          </a:xfrm>
          <a:prstGeom prst="cube">
            <a:avLst>
              <a:gd name="adj" fmla="val 9429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6" name="TextBox 45"/>
              <p:cNvSpPr txBox="1"/>
              <p:nvPr/>
            </p:nvSpPr>
            <p:spPr>
              <a:xfrm>
                <a:off x="5085274" y="2316812"/>
                <a:ext cx="629260" cy="3008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200" dirty="0">
                    <a:latin typeface="LM Sans 12" panose="00000500000000000000" pitchFamily="50" charset="0"/>
                    <a:cs typeface="Times New Roman" panose="02020603050405020304" pitchFamily="18" charset="0"/>
                  </a:rPr>
                  <a:t>×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en-GB" sz="12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GB" sz="1200" b="0" i="1" dirty="0" smtClean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GB" sz="1200" i="1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c</m:t>
                        </m:r>
                        <m:r>
                          <m:rPr>
                            <m:nor/>
                          </m:rPr>
                          <a:rPr lang="en-GB" sz="1200" i="1" baseline="-25000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2</m:t>
                        </m:r>
                      </m:num>
                      <m:den>
                        <m:r>
                          <m:rPr>
                            <m:nor/>
                          </m:rPr>
                          <a:rPr lang="en-GB" sz="1200" i="1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g</m:t>
                        </m:r>
                        <m:r>
                          <m:rPr>
                            <m:nor/>
                          </m:rPr>
                          <a:rPr lang="en-GB" sz="1200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 </m:t>
                        </m:r>
                      </m:den>
                    </m:f>
                  </m:oMath>
                </a14:m>
                <a:endParaRPr lang="en-GB" sz="1200" dirty="0">
                  <a:latin typeface="LM Sans 12" panose="00000500000000000000" pitchFamily="50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46" name="TextBox 4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5274" y="2316812"/>
                <a:ext cx="629260" cy="300852"/>
              </a:xfrm>
              <a:prstGeom prst="rect">
                <a:avLst/>
              </a:prstGeom>
              <a:blipFill>
                <a:blip r:embed="rId2"/>
                <a:stretch>
                  <a:fillRect l="-1942" t="-116327" r="-62136" b="-185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8" name="TextBox 47"/>
              <p:cNvSpPr txBox="1"/>
              <p:nvPr/>
            </p:nvSpPr>
            <p:spPr>
              <a:xfrm>
                <a:off x="4578551" y="3655711"/>
                <a:ext cx="268431" cy="4070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type m:val="skw"/>
                          <m:ctrlPr>
                            <a:rPr lang="en-GB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GB" i="1" dirty="0">
                              <a:latin typeface="LM Sans 12" panose="00000500000000000000" pitchFamily="50" charset="0"/>
                              <a:cs typeface="Times New Roman" panose="02020603050405020304" pitchFamily="18" charset="0"/>
                            </a:rPr>
                            <m:t>c</m:t>
                          </m:r>
                          <m:r>
                            <m:rPr>
                              <m:nor/>
                            </m:rPr>
                            <a:rPr lang="en-GB" b="0" i="1" baseline="-25000" dirty="0" smtClean="0">
                              <a:latin typeface="LM Sans 12" panose="00000500000000000000" pitchFamily="50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GB" i="1" dirty="0">
                              <a:latin typeface="LM Sans 12" panose="00000500000000000000" pitchFamily="50" charset="0"/>
                              <a:cs typeface="Times New Roman" panose="02020603050405020304" pitchFamily="18" charset="0"/>
                            </a:rPr>
                            <m:t>g</m:t>
                          </m:r>
                          <m:r>
                            <m:rPr>
                              <m:nor/>
                            </m:rPr>
                            <a:rPr lang="en-GB" dirty="0">
                              <a:latin typeface="LM Sans 12" panose="00000500000000000000" pitchFamily="50" charset="0"/>
                              <a:cs typeface="Times New Roman" panose="02020603050405020304" pitchFamily="18" charset="0"/>
                            </a:rPr>
                            <m:t> </m:t>
                          </m:r>
                        </m:den>
                      </m:f>
                    </m:oMath>
                  </m:oMathPara>
                </a14:m>
                <a:endParaRPr lang="en-GB" dirty="0">
                  <a:latin typeface="LM Sans 12" panose="00000500000000000000" pitchFamily="50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48" name="TextBox 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8551" y="3655711"/>
                <a:ext cx="268431" cy="407099"/>
              </a:xfrm>
              <a:prstGeom prst="rect">
                <a:avLst/>
              </a:prstGeom>
              <a:blipFill>
                <a:blip r:embed="rId3"/>
                <a:stretch>
                  <a:fillRect l="-102273" t="-139394" r="-222727" b="-2181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Rectangle 49"/>
          <p:cNvSpPr/>
          <p:nvPr/>
        </p:nvSpPr>
        <p:spPr>
          <a:xfrm>
            <a:off x="9516457" y="3493519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00" i="1" dirty="0" err="1"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lang="en-GB" sz="1200" i="1" dirty="0">
              <a:latin typeface="LM Sans 12" panose="00000500000000000000" pitchFamily="50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8884744" y="3561738"/>
            <a:ext cx="422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2</a:t>
            </a:r>
            <a:endParaRPr lang="en-GB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5" name="TextBox 94"/>
              <p:cNvSpPr txBox="1"/>
              <p:nvPr/>
            </p:nvSpPr>
            <p:spPr>
              <a:xfrm>
                <a:off x="3757698" y="3345387"/>
                <a:ext cx="629260" cy="3008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en-GB" sz="12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GB" sz="1200" b="0" i="1" dirty="0" smtClean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GB" sz="1200" i="1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c</m:t>
                        </m:r>
                        <m:r>
                          <m:rPr>
                            <m:nor/>
                          </m:rPr>
                          <a:rPr lang="en-GB" sz="1200" i="1" baseline="-25000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2</m:t>
                        </m:r>
                      </m:num>
                      <m:den>
                        <m:r>
                          <m:rPr>
                            <m:nor/>
                          </m:rPr>
                          <a:rPr lang="en-GB" sz="1200" i="1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g</m:t>
                        </m:r>
                        <m:r>
                          <m:rPr>
                            <m:nor/>
                          </m:rPr>
                          <a:rPr lang="en-GB" sz="1200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lang="en-GB" sz="1200" dirty="0">
                    <a:latin typeface="LM Sans 12" panose="00000500000000000000" pitchFamily="50" charset="0"/>
                    <a:cs typeface="Times New Roman" panose="02020603050405020304" pitchFamily="18" charset="0"/>
                  </a:rPr>
                  <a:t>×</a:t>
                </a:r>
              </a:p>
            </p:txBody>
          </p:sp>
        </mc:Choice>
        <mc:Fallback>
          <p:sp>
            <p:nvSpPr>
              <p:cNvPr id="95" name="TextBox 9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7698" y="3345387"/>
                <a:ext cx="629260" cy="300852"/>
              </a:xfrm>
              <a:prstGeom prst="rect">
                <a:avLst/>
              </a:prstGeom>
              <a:blipFill>
                <a:blip r:embed="rId4"/>
                <a:stretch>
                  <a:fillRect l="-15385" t="-116327" r="-47115" b="-185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4" name="Straight Connector 53"/>
          <p:cNvCxnSpPr/>
          <p:nvPr/>
        </p:nvCxnSpPr>
        <p:spPr>
          <a:xfrm flipH="1">
            <a:off x="6206860" y="2623599"/>
            <a:ext cx="1062039" cy="14646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7281091" y="2626053"/>
            <a:ext cx="0" cy="1000831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3375224" y="2796209"/>
            <a:ext cx="0" cy="86819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>
            <a:off x="2311952" y="2796209"/>
            <a:ext cx="1063272" cy="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8574087" y="2466298"/>
            <a:ext cx="8953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sz="900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3</a:t>
            </a:r>
            <a:r>
              <a:rPr lang="en-GB" sz="1200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 </a:t>
            </a:r>
            <a:r>
              <a:rPr lang="en-GB" sz="1200" dirty="0">
                <a:latin typeface="LM Sans 12" panose="00000500000000000000" pitchFamily="50" charset="0"/>
                <a:cs typeface="Times New Roman" panose="02020603050405020304" pitchFamily="18" charset="0"/>
              </a:rPr>
              <a:t>filters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8059677" y="4194706"/>
            <a:ext cx="268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60" name="Right Arrow 146"/>
          <p:cNvSpPr/>
          <p:nvPr/>
        </p:nvSpPr>
        <p:spPr>
          <a:xfrm>
            <a:off x="5202907" y="3292151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5046353" y="3473819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kumimoji="0" lang="en-GB" sz="12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635D219-59A0-4512-9938-CB4C52B1C86D}"/>
              </a:ext>
            </a:extLst>
          </p:cNvPr>
          <p:cNvSpPr txBox="1"/>
          <p:nvPr/>
        </p:nvSpPr>
        <p:spPr>
          <a:xfrm>
            <a:off x="7852741" y="3061449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5D1A70E-54FF-46D1-B421-363906233C13}"/>
              </a:ext>
            </a:extLst>
          </p:cNvPr>
          <p:cNvSpPr txBox="1"/>
          <p:nvPr/>
        </p:nvSpPr>
        <p:spPr>
          <a:xfrm>
            <a:off x="3836554" y="2918022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6649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be 75"/>
          <p:cNvSpPr/>
          <p:nvPr/>
        </p:nvSpPr>
        <p:spPr>
          <a:xfrm>
            <a:off x="4710078" y="2313031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77" name="Cube 76"/>
          <p:cNvSpPr/>
          <p:nvPr/>
        </p:nvSpPr>
        <p:spPr>
          <a:xfrm>
            <a:off x="4561560" y="2457812"/>
            <a:ext cx="407752" cy="419111"/>
          </a:xfrm>
          <a:prstGeom prst="cube">
            <a:avLst>
              <a:gd name="adj" fmla="val 36253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78" name="Cube 77"/>
          <p:cNvSpPr/>
          <p:nvPr/>
        </p:nvSpPr>
        <p:spPr>
          <a:xfrm>
            <a:off x="4411838" y="2608330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82" name="Cube 81"/>
          <p:cNvSpPr/>
          <p:nvPr/>
        </p:nvSpPr>
        <p:spPr>
          <a:xfrm>
            <a:off x="4270364" y="2758848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61" name="Cube 60"/>
          <p:cNvSpPr/>
          <p:nvPr/>
        </p:nvSpPr>
        <p:spPr>
          <a:xfrm>
            <a:off x="4710078" y="2981351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62" name="Cube 61"/>
          <p:cNvSpPr/>
          <p:nvPr/>
        </p:nvSpPr>
        <p:spPr>
          <a:xfrm>
            <a:off x="4561560" y="3126132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63" name="Cube 62"/>
          <p:cNvSpPr/>
          <p:nvPr/>
        </p:nvSpPr>
        <p:spPr>
          <a:xfrm>
            <a:off x="4411838" y="3276650"/>
            <a:ext cx="407752" cy="419111"/>
          </a:xfrm>
          <a:prstGeom prst="cube">
            <a:avLst>
              <a:gd name="adj" fmla="val 36253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70" name="Cube 69"/>
          <p:cNvSpPr/>
          <p:nvPr/>
        </p:nvSpPr>
        <p:spPr>
          <a:xfrm>
            <a:off x="4270364" y="3427168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41" name="Cube 40"/>
          <p:cNvSpPr/>
          <p:nvPr/>
        </p:nvSpPr>
        <p:spPr>
          <a:xfrm>
            <a:off x="2012264" y="2512978"/>
            <a:ext cx="1636674" cy="1465914"/>
          </a:xfrm>
          <a:prstGeom prst="cube">
            <a:avLst>
              <a:gd name="adj" fmla="val 39958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936509" y="1696441"/>
            <a:ext cx="820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sz="900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2</a:t>
            </a:r>
            <a:r>
              <a:rPr lang="en-GB" sz="1200" i="1" dirty="0">
                <a:latin typeface="LM Sans 12" panose="00000500000000000000" pitchFamily="50" charset="0"/>
                <a:cs typeface="Times New Roman" panose="02020603050405020304" pitchFamily="18" charset="0"/>
              </a:rPr>
              <a:t> </a:t>
            </a:r>
            <a:r>
              <a:rPr lang="en-GB" sz="1200" dirty="0">
                <a:latin typeface="LM Sans 12" panose="00000500000000000000" pitchFamily="50" charset="0"/>
                <a:cs typeface="Times New Roman" panose="02020603050405020304" pitchFamily="18" charset="0"/>
              </a:rPr>
              <a:t>filters</a:t>
            </a:r>
          </a:p>
        </p:txBody>
      </p:sp>
      <p:sp>
        <p:nvSpPr>
          <p:cNvPr id="100" name="Cube 99"/>
          <p:cNvSpPr/>
          <p:nvPr/>
        </p:nvSpPr>
        <p:spPr>
          <a:xfrm>
            <a:off x="8237380" y="3045895"/>
            <a:ext cx="1301891" cy="1313429"/>
          </a:xfrm>
          <a:prstGeom prst="cube">
            <a:avLst>
              <a:gd name="adj" fmla="val 9429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02" name="Right Arrow 101"/>
          <p:cNvSpPr/>
          <p:nvPr/>
        </p:nvSpPr>
        <p:spPr>
          <a:xfrm>
            <a:off x="9674140" y="3291518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 rot="5400000">
            <a:off x="8731481" y="3302516"/>
            <a:ext cx="4964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LM Sans 12" panose="00000500000000000000" pitchFamily="50" charset="0"/>
              </a:rPr>
              <a:t>…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8574087" y="2466298"/>
            <a:ext cx="8953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sz="900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3</a:t>
            </a:r>
            <a:r>
              <a:rPr lang="en-GB" sz="1200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 </a:t>
            </a:r>
            <a:r>
              <a:rPr lang="en-GB" sz="1200" dirty="0">
                <a:latin typeface="LM Sans 12" panose="00000500000000000000" pitchFamily="50" charset="0"/>
                <a:cs typeface="Times New Roman" panose="02020603050405020304" pitchFamily="18" charset="0"/>
              </a:rPr>
              <a:t>filters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8059677" y="4194706"/>
            <a:ext cx="268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8151156" y="4304949"/>
            <a:ext cx="268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38" name="TextBox 137"/>
          <p:cNvSpPr txBox="1"/>
          <p:nvPr/>
        </p:nvSpPr>
        <p:spPr>
          <a:xfrm>
            <a:off x="3961478" y="4291178"/>
            <a:ext cx="429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h</a:t>
            </a:r>
            <a:r>
              <a:rPr lang="en-GB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  <a:endParaRPr lang="en-GB" i="1" baseline="30000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4188693" y="4423645"/>
            <a:ext cx="429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w</a:t>
            </a:r>
            <a:r>
              <a:rPr lang="en-GB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  <a:endParaRPr lang="en-GB" i="1" baseline="30000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440550" y="3522793"/>
            <a:ext cx="440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  <a:endParaRPr lang="en-GB" sz="1100" baseline="-25000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grpSp>
        <p:nvGrpSpPr>
          <p:cNvPr id="65" name="Group 64"/>
          <p:cNvGrpSpPr/>
          <p:nvPr/>
        </p:nvGrpSpPr>
        <p:grpSpPr>
          <a:xfrm>
            <a:off x="1953061" y="3370124"/>
            <a:ext cx="955174" cy="673803"/>
            <a:chOff x="3183121" y="3190126"/>
            <a:chExt cx="955174" cy="673803"/>
          </a:xfrm>
        </p:grpSpPr>
        <p:sp>
          <p:nvSpPr>
            <p:cNvPr id="66" name="TextBox 65"/>
            <p:cNvSpPr txBox="1"/>
            <p:nvPr/>
          </p:nvSpPr>
          <p:spPr>
            <a:xfrm>
              <a:off x="3183121" y="3190126"/>
              <a:ext cx="452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3586233" y="3494597"/>
              <a:ext cx="5520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72" name="TextBox 71"/>
          <p:cNvSpPr txBox="1"/>
          <p:nvPr/>
        </p:nvSpPr>
        <p:spPr>
          <a:xfrm>
            <a:off x="7241633" y="3522360"/>
            <a:ext cx="440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2</a:t>
            </a:r>
            <a:endParaRPr lang="en-GB" sz="1100" baseline="-25000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sp>
        <p:nvSpPr>
          <p:cNvPr id="129" name="Cube 128"/>
          <p:cNvSpPr/>
          <p:nvPr/>
        </p:nvSpPr>
        <p:spPr>
          <a:xfrm>
            <a:off x="9998864" y="2500876"/>
            <a:ext cx="1733281" cy="1465914"/>
          </a:xfrm>
          <a:prstGeom prst="cube">
            <a:avLst>
              <a:gd name="adj" fmla="val 39958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11414153" y="3501427"/>
            <a:ext cx="391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i="1" baseline="-25000">
                <a:latin typeface="LM Sans 12" panose="00000500000000000000" pitchFamily="50" charset="0"/>
                <a:cs typeface="Times New Roman" panose="02020603050405020304" pitchFamily="18" charset="0"/>
              </a:rPr>
              <a:t>3</a:t>
            </a:r>
            <a:endParaRPr lang="en-GB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grpSp>
        <p:nvGrpSpPr>
          <p:cNvPr id="79" name="Group 78"/>
          <p:cNvGrpSpPr/>
          <p:nvPr/>
        </p:nvGrpSpPr>
        <p:grpSpPr>
          <a:xfrm>
            <a:off x="9960215" y="3305263"/>
            <a:ext cx="955174" cy="673803"/>
            <a:chOff x="3183121" y="3190126"/>
            <a:chExt cx="955174" cy="673803"/>
          </a:xfrm>
        </p:grpSpPr>
        <p:sp>
          <p:nvSpPr>
            <p:cNvPr id="80" name="TextBox 79"/>
            <p:cNvSpPr txBox="1"/>
            <p:nvPr/>
          </p:nvSpPr>
          <p:spPr>
            <a:xfrm>
              <a:off x="3183121" y="3190126"/>
              <a:ext cx="452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endParaRPr lang="en-GB" i="1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3586233" y="3494597"/>
              <a:ext cx="5520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5612224" y="3599370"/>
            <a:ext cx="882367" cy="701032"/>
            <a:chOff x="3065259" y="3191993"/>
            <a:chExt cx="882367" cy="701032"/>
          </a:xfrm>
        </p:grpSpPr>
        <p:sp>
          <p:nvSpPr>
            <p:cNvPr id="89" name="TextBox 88"/>
            <p:cNvSpPr txBox="1"/>
            <p:nvPr/>
          </p:nvSpPr>
          <p:spPr>
            <a:xfrm>
              <a:off x="3065259" y="3191993"/>
              <a:ext cx="490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r>
                <a:rPr lang="en-GB" sz="1100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3468470" y="3523693"/>
              <a:ext cx="4791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r>
                <a:rPr lang="en-GB" sz="1100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</p:grpSp>
      <p:sp>
        <p:nvSpPr>
          <p:cNvPr id="53" name="Cube 52"/>
          <p:cNvSpPr/>
          <p:nvPr/>
        </p:nvSpPr>
        <p:spPr>
          <a:xfrm>
            <a:off x="5560822" y="2103815"/>
            <a:ext cx="2240121" cy="2189921"/>
          </a:xfrm>
          <a:prstGeom prst="cube">
            <a:avLst>
              <a:gd name="adj" fmla="val 53474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grpSp>
        <p:nvGrpSpPr>
          <p:cNvPr id="73" name="Group 72"/>
          <p:cNvGrpSpPr/>
          <p:nvPr/>
        </p:nvGrpSpPr>
        <p:grpSpPr>
          <a:xfrm>
            <a:off x="5503670" y="3674595"/>
            <a:ext cx="955174" cy="673803"/>
            <a:chOff x="3183121" y="3190126"/>
            <a:chExt cx="955174" cy="673803"/>
          </a:xfrm>
        </p:grpSpPr>
        <p:sp>
          <p:nvSpPr>
            <p:cNvPr id="74" name="TextBox 73"/>
            <p:cNvSpPr txBox="1"/>
            <p:nvPr/>
          </p:nvSpPr>
          <p:spPr>
            <a:xfrm>
              <a:off x="3183121" y="3190126"/>
              <a:ext cx="452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3586233" y="3494597"/>
              <a:ext cx="5520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0" name="Cube 129"/>
          <p:cNvSpPr/>
          <p:nvPr/>
        </p:nvSpPr>
        <p:spPr>
          <a:xfrm>
            <a:off x="8240157" y="2534868"/>
            <a:ext cx="1301891" cy="1313429"/>
          </a:xfrm>
          <a:prstGeom prst="cube">
            <a:avLst>
              <a:gd name="adj" fmla="val 9429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6" name="TextBox 45"/>
              <p:cNvSpPr txBox="1"/>
              <p:nvPr/>
            </p:nvSpPr>
            <p:spPr>
              <a:xfrm>
                <a:off x="5077747" y="2678025"/>
                <a:ext cx="629260" cy="3008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200" dirty="0">
                    <a:latin typeface="LM Sans 12" panose="00000500000000000000" pitchFamily="50" charset="0"/>
                    <a:cs typeface="Times New Roman" panose="02020603050405020304" pitchFamily="18" charset="0"/>
                  </a:rPr>
                  <a:t>×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en-GB" sz="12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GB" sz="1200" b="0" i="1" dirty="0" smtClean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GB" sz="1200" i="1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c</m:t>
                        </m:r>
                        <m:r>
                          <m:rPr>
                            <m:nor/>
                          </m:rPr>
                          <a:rPr lang="en-GB" sz="1200" i="1" baseline="-25000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2</m:t>
                        </m:r>
                      </m:num>
                      <m:den>
                        <m:r>
                          <m:rPr>
                            <m:nor/>
                          </m:rPr>
                          <a:rPr lang="en-GB" sz="1200" i="1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g</m:t>
                        </m:r>
                        <m:r>
                          <m:rPr>
                            <m:nor/>
                          </m:rPr>
                          <a:rPr lang="en-GB" sz="1200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 </m:t>
                        </m:r>
                      </m:den>
                    </m:f>
                  </m:oMath>
                </a14:m>
                <a:endParaRPr lang="en-GB" sz="1200" dirty="0">
                  <a:latin typeface="LM Sans 12" panose="00000500000000000000" pitchFamily="50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46" name="TextBox 4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7747" y="2678025"/>
                <a:ext cx="629260" cy="300852"/>
              </a:xfrm>
              <a:prstGeom prst="rect">
                <a:avLst/>
              </a:prstGeom>
              <a:blipFill>
                <a:blip r:embed="rId2"/>
                <a:stretch>
                  <a:fillRect l="-2913" t="-114000" r="-61165" b="-18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7" name="TextBox 46"/>
              <p:cNvSpPr txBox="1"/>
              <p:nvPr/>
            </p:nvSpPr>
            <p:spPr>
              <a:xfrm>
                <a:off x="3705742" y="3375561"/>
                <a:ext cx="629260" cy="3008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en-GB" sz="12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GB" sz="1200" b="0" i="1" dirty="0" smtClean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GB" sz="1200" i="1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c</m:t>
                        </m:r>
                        <m:r>
                          <m:rPr>
                            <m:nor/>
                          </m:rPr>
                          <a:rPr lang="en-GB" sz="1200" i="1" baseline="-25000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2</m:t>
                        </m:r>
                      </m:num>
                      <m:den>
                        <m:r>
                          <m:rPr>
                            <m:nor/>
                          </m:rPr>
                          <a:rPr lang="en-GB" sz="1200" i="1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g</m:t>
                        </m:r>
                        <m:r>
                          <m:rPr>
                            <m:nor/>
                          </m:rPr>
                          <a:rPr lang="en-GB" sz="1200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lang="en-GB" sz="1200" dirty="0">
                    <a:latin typeface="LM Sans 12" panose="00000500000000000000" pitchFamily="50" charset="0"/>
                    <a:cs typeface="Times New Roman" panose="02020603050405020304" pitchFamily="18" charset="0"/>
                  </a:rPr>
                  <a:t>×</a:t>
                </a:r>
              </a:p>
            </p:txBody>
          </p:sp>
        </mc:Choice>
        <mc:Fallback>
          <p:sp>
            <p:nvSpPr>
              <p:cNvPr id="47" name="TextBox 4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5742" y="3375561"/>
                <a:ext cx="629260" cy="300852"/>
              </a:xfrm>
              <a:prstGeom prst="rect">
                <a:avLst/>
              </a:prstGeom>
              <a:blipFill>
                <a:blip r:embed="rId3"/>
                <a:stretch>
                  <a:fillRect l="-16505" t="-116327" r="-47573" b="-185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Rectangle 49"/>
          <p:cNvSpPr/>
          <p:nvPr/>
        </p:nvSpPr>
        <p:spPr>
          <a:xfrm>
            <a:off x="9516457" y="3493519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00" i="1" dirty="0" err="1"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lang="en-GB" sz="1200" i="1" dirty="0">
              <a:latin typeface="LM Sans 12" panose="00000500000000000000" pitchFamily="50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8884744" y="3561738"/>
            <a:ext cx="422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c</a:t>
            </a:r>
            <a:r>
              <a:rPr lang="en-GB" i="1" baseline="-25000" dirty="0">
                <a:latin typeface="LM Sans 12" panose="00000500000000000000" pitchFamily="50" charset="0"/>
                <a:cs typeface="Times New Roman" panose="02020603050405020304" pitchFamily="18" charset="0"/>
              </a:rPr>
              <a:t>2</a:t>
            </a:r>
            <a:endParaRPr lang="en-GB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sp>
        <p:nvSpPr>
          <p:cNvPr id="55" name="Cube 54"/>
          <p:cNvSpPr/>
          <p:nvPr/>
        </p:nvSpPr>
        <p:spPr>
          <a:xfrm>
            <a:off x="4705943" y="3659418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56" name="Cube 55"/>
          <p:cNvSpPr/>
          <p:nvPr/>
        </p:nvSpPr>
        <p:spPr>
          <a:xfrm>
            <a:off x="4557425" y="3812588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57" name="Cube 56"/>
          <p:cNvSpPr/>
          <p:nvPr/>
        </p:nvSpPr>
        <p:spPr>
          <a:xfrm>
            <a:off x="4407703" y="3963106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59" name="Cube 58"/>
          <p:cNvSpPr/>
          <p:nvPr/>
        </p:nvSpPr>
        <p:spPr>
          <a:xfrm>
            <a:off x="4266229" y="4113624"/>
            <a:ext cx="407752" cy="419111"/>
          </a:xfrm>
          <a:prstGeom prst="cube">
            <a:avLst>
              <a:gd name="adj" fmla="val 36253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84" name="Cube 83"/>
          <p:cNvSpPr/>
          <p:nvPr/>
        </p:nvSpPr>
        <p:spPr>
          <a:xfrm>
            <a:off x="4722838" y="1651468"/>
            <a:ext cx="407752" cy="419111"/>
          </a:xfrm>
          <a:prstGeom prst="cube">
            <a:avLst>
              <a:gd name="adj" fmla="val 36253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85" name="Cube 84"/>
          <p:cNvSpPr/>
          <p:nvPr/>
        </p:nvSpPr>
        <p:spPr>
          <a:xfrm>
            <a:off x="4574320" y="1796249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86" name="Cube 85"/>
          <p:cNvSpPr/>
          <p:nvPr/>
        </p:nvSpPr>
        <p:spPr>
          <a:xfrm>
            <a:off x="4424598" y="1946767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87" name="Cube 86"/>
          <p:cNvSpPr/>
          <p:nvPr/>
        </p:nvSpPr>
        <p:spPr>
          <a:xfrm>
            <a:off x="4274735" y="2097285"/>
            <a:ext cx="407752" cy="419111"/>
          </a:xfrm>
          <a:prstGeom prst="cube">
            <a:avLst>
              <a:gd name="adj" fmla="val 36253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2" name="TextBox 91"/>
              <p:cNvSpPr txBox="1"/>
              <p:nvPr/>
            </p:nvSpPr>
            <p:spPr>
              <a:xfrm>
                <a:off x="5077747" y="1655591"/>
                <a:ext cx="629260" cy="3008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200" dirty="0">
                    <a:latin typeface="LM Sans 12" panose="00000500000000000000" pitchFamily="50" charset="0"/>
                    <a:cs typeface="Times New Roman" panose="02020603050405020304" pitchFamily="18" charset="0"/>
                  </a:rPr>
                  <a:t>×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en-GB" sz="12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GB" sz="1200" b="0" i="1" dirty="0" smtClean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GB" sz="1200" i="1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c</m:t>
                        </m:r>
                        <m:r>
                          <m:rPr>
                            <m:nor/>
                          </m:rPr>
                          <a:rPr lang="en-GB" sz="1200" i="1" baseline="-25000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2</m:t>
                        </m:r>
                      </m:num>
                      <m:den>
                        <m:r>
                          <m:rPr>
                            <m:nor/>
                          </m:rPr>
                          <a:rPr lang="en-GB" sz="1200" i="1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g</m:t>
                        </m:r>
                        <m:r>
                          <m:rPr>
                            <m:nor/>
                          </m:rPr>
                          <a:rPr lang="en-GB" sz="1200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 </m:t>
                        </m:r>
                      </m:den>
                    </m:f>
                  </m:oMath>
                </a14:m>
                <a:endParaRPr lang="en-GB" sz="1200" dirty="0">
                  <a:latin typeface="LM Sans 12" panose="00000500000000000000" pitchFamily="50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92" name="TextBox 9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7747" y="1655591"/>
                <a:ext cx="629260" cy="300852"/>
              </a:xfrm>
              <a:prstGeom prst="rect">
                <a:avLst/>
              </a:prstGeom>
              <a:blipFill>
                <a:blip r:embed="rId4"/>
                <a:stretch>
                  <a:fillRect l="-2913" t="-116327" r="-61165" b="-185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8" name="TextBox 47"/>
              <p:cNvSpPr txBox="1"/>
              <p:nvPr/>
            </p:nvSpPr>
            <p:spPr>
              <a:xfrm>
                <a:off x="4509765" y="4392981"/>
                <a:ext cx="268431" cy="4070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type m:val="skw"/>
                          <m:ctrlPr>
                            <a:rPr lang="en-GB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GB" i="1" dirty="0">
                              <a:latin typeface="LM Sans 12" panose="00000500000000000000" pitchFamily="50" charset="0"/>
                              <a:cs typeface="Times New Roman" panose="02020603050405020304" pitchFamily="18" charset="0"/>
                            </a:rPr>
                            <m:t>c</m:t>
                          </m:r>
                          <m:r>
                            <m:rPr>
                              <m:nor/>
                            </m:rPr>
                            <a:rPr lang="en-GB" b="0" i="1" baseline="-25000" dirty="0" smtClean="0">
                              <a:latin typeface="LM Sans 12" panose="00000500000000000000" pitchFamily="50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GB" i="1" dirty="0">
                              <a:latin typeface="LM Sans 12" panose="00000500000000000000" pitchFamily="50" charset="0"/>
                              <a:cs typeface="Times New Roman" panose="02020603050405020304" pitchFamily="18" charset="0"/>
                            </a:rPr>
                            <m:t>g</m:t>
                          </m:r>
                          <m:r>
                            <m:rPr>
                              <m:nor/>
                            </m:rPr>
                            <a:rPr lang="en-GB" dirty="0">
                              <a:latin typeface="LM Sans 12" panose="00000500000000000000" pitchFamily="50" charset="0"/>
                              <a:cs typeface="Times New Roman" panose="02020603050405020304" pitchFamily="18" charset="0"/>
                            </a:rPr>
                            <m:t> </m:t>
                          </m:r>
                        </m:den>
                      </m:f>
                    </m:oMath>
                  </m:oMathPara>
                </a14:m>
                <a:endParaRPr lang="en-GB" dirty="0">
                  <a:latin typeface="LM Sans 12" panose="00000500000000000000" pitchFamily="50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48" name="TextBox 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09765" y="4392981"/>
                <a:ext cx="268431" cy="407099"/>
              </a:xfrm>
              <a:prstGeom prst="rect">
                <a:avLst/>
              </a:prstGeom>
              <a:blipFill>
                <a:blip r:embed="rId5"/>
                <a:stretch>
                  <a:fillRect l="-104545" t="-139394" r="-220455" b="-2181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7" name="Straight Connector 96"/>
          <p:cNvCxnSpPr/>
          <p:nvPr/>
        </p:nvCxnSpPr>
        <p:spPr>
          <a:xfrm flipH="1">
            <a:off x="6206860" y="2623599"/>
            <a:ext cx="1062039" cy="14646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7281091" y="2626053"/>
            <a:ext cx="0" cy="1000831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H="1">
            <a:off x="6494591" y="2335248"/>
            <a:ext cx="1062039" cy="14646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7556630" y="2349894"/>
            <a:ext cx="0" cy="1000831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>
            <a:off x="5906782" y="2917339"/>
            <a:ext cx="1069494" cy="14749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6976276" y="2945458"/>
            <a:ext cx="1" cy="1007789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>
            <a:off x="3375224" y="2796209"/>
            <a:ext cx="0" cy="86819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>
            <a:off x="3232284" y="2932088"/>
            <a:ext cx="0" cy="888941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 flipH="1">
            <a:off x="2170411" y="2945458"/>
            <a:ext cx="1061873" cy="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>
            <a:off x="3515695" y="2655976"/>
            <a:ext cx="0" cy="86638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 flipH="1">
            <a:off x="2311952" y="2796209"/>
            <a:ext cx="1063272" cy="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 flipH="1">
            <a:off x="2457022" y="2655976"/>
            <a:ext cx="1058673" cy="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31" name="TextBox 130"/>
              <p:cNvSpPr txBox="1"/>
              <p:nvPr/>
            </p:nvSpPr>
            <p:spPr>
              <a:xfrm>
                <a:off x="3706310" y="4107604"/>
                <a:ext cx="629260" cy="3008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en-GB" sz="12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GB" sz="1200" b="0" i="1" dirty="0" smtClean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GB" sz="1200" i="1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c</m:t>
                        </m:r>
                        <m:r>
                          <m:rPr>
                            <m:nor/>
                          </m:rPr>
                          <a:rPr lang="en-GB" sz="1200" i="1" baseline="-25000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2</m:t>
                        </m:r>
                      </m:num>
                      <m:den>
                        <m:r>
                          <m:rPr>
                            <m:nor/>
                          </m:rPr>
                          <a:rPr lang="en-GB" sz="1200" i="1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g</m:t>
                        </m:r>
                        <m:r>
                          <m:rPr>
                            <m:nor/>
                          </m:rPr>
                          <a:rPr lang="en-GB" sz="1200" dirty="0">
                            <a:latin typeface="LM Sans 12" panose="00000500000000000000" pitchFamily="50" charset="0"/>
                            <a:cs typeface="Times New Roman" panose="02020603050405020304" pitchFamily="18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lang="en-GB" sz="1200" dirty="0">
                    <a:latin typeface="LM Sans 12" panose="00000500000000000000" pitchFamily="50" charset="0"/>
                    <a:cs typeface="Times New Roman" panose="02020603050405020304" pitchFamily="18" charset="0"/>
                  </a:rPr>
                  <a:t>×</a:t>
                </a:r>
              </a:p>
            </p:txBody>
          </p:sp>
        </mc:Choice>
        <mc:Fallback>
          <p:sp>
            <p:nvSpPr>
              <p:cNvPr id="131" name="TextBox 1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6310" y="4107604"/>
                <a:ext cx="629260" cy="300852"/>
              </a:xfrm>
              <a:prstGeom prst="rect">
                <a:avLst/>
              </a:prstGeom>
              <a:blipFill>
                <a:blip r:embed="rId3"/>
                <a:stretch>
                  <a:fillRect l="-16505" t="-116327" r="-47573" b="-185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1" name="Right Arrow 146"/>
          <p:cNvSpPr/>
          <p:nvPr/>
        </p:nvSpPr>
        <p:spPr>
          <a:xfrm>
            <a:off x="5202907" y="3292151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5046353" y="3473819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kumimoji="0" lang="en-GB" sz="12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0ED2E07-783C-4ECE-AA89-5F09F1C0FE17}"/>
              </a:ext>
            </a:extLst>
          </p:cNvPr>
          <p:cNvSpPr txBox="1"/>
          <p:nvPr/>
        </p:nvSpPr>
        <p:spPr>
          <a:xfrm>
            <a:off x="7852741" y="3061449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3D545BB-9BE5-40B3-A97C-F0D73138478D}"/>
              </a:ext>
            </a:extLst>
          </p:cNvPr>
          <p:cNvSpPr txBox="1"/>
          <p:nvPr/>
        </p:nvSpPr>
        <p:spPr>
          <a:xfrm>
            <a:off x="3836554" y="2918022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158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be 40"/>
          <p:cNvSpPr/>
          <p:nvPr/>
        </p:nvSpPr>
        <p:spPr>
          <a:xfrm>
            <a:off x="2012264" y="2512978"/>
            <a:ext cx="1636674" cy="1465914"/>
          </a:xfrm>
          <a:prstGeom prst="cube">
            <a:avLst>
              <a:gd name="adj" fmla="val 5442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47" name="Right Arrow 146"/>
          <p:cNvSpPr/>
          <p:nvPr/>
        </p:nvSpPr>
        <p:spPr>
          <a:xfrm>
            <a:off x="5202907" y="3292151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163" name="TextBox 162"/>
          <p:cNvSpPr txBox="1"/>
          <p:nvPr/>
        </p:nvSpPr>
        <p:spPr>
          <a:xfrm rot="5400000">
            <a:off x="4527082" y="2961893"/>
            <a:ext cx="3111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rPr>
              <a:t>…</a:t>
            </a:r>
          </a:p>
        </p:txBody>
      </p:sp>
      <p:sp>
        <p:nvSpPr>
          <p:cNvPr id="167" name="Cube 166"/>
          <p:cNvSpPr>
            <a:spLocks noChangeAspect="1"/>
          </p:cNvSpPr>
          <p:nvPr/>
        </p:nvSpPr>
        <p:spPr>
          <a:xfrm>
            <a:off x="4438295" y="3317541"/>
            <a:ext cx="349563" cy="351523"/>
          </a:xfrm>
          <a:prstGeom prst="cube">
            <a:avLst>
              <a:gd name="adj" fmla="val 20783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grpSp>
        <p:nvGrpSpPr>
          <p:cNvPr id="88" name="Group 87"/>
          <p:cNvGrpSpPr/>
          <p:nvPr/>
        </p:nvGrpSpPr>
        <p:grpSpPr>
          <a:xfrm>
            <a:off x="5612224" y="3599370"/>
            <a:ext cx="882367" cy="701032"/>
            <a:chOff x="3065259" y="3191993"/>
            <a:chExt cx="882367" cy="701032"/>
          </a:xfrm>
        </p:grpSpPr>
        <p:sp>
          <p:nvSpPr>
            <p:cNvPr id="89" name="TextBox 88"/>
            <p:cNvSpPr txBox="1"/>
            <p:nvPr/>
          </p:nvSpPr>
          <p:spPr>
            <a:xfrm>
              <a:off x="3065259" y="3191993"/>
              <a:ext cx="490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1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r>
                <a:rPr kumimoji="0" lang="en-GB" sz="1100" b="0" i="1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3468470" y="3523693"/>
              <a:ext cx="4791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1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r>
                <a:rPr kumimoji="0" lang="en-GB" sz="1100" b="0" i="1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</p:grpSp>
      <p:sp>
        <p:nvSpPr>
          <p:cNvPr id="53" name="Cube 52"/>
          <p:cNvSpPr/>
          <p:nvPr/>
        </p:nvSpPr>
        <p:spPr>
          <a:xfrm>
            <a:off x="5560822" y="2103815"/>
            <a:ext cx="2240121" cy="2189921"/>
          </a:xfrm>
          <a:prstGeom prst="cube">
            <a:avLst>
              <a:gd name="adj" fmla="val 53474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5046353" y="3473819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kumimoji="0" lang="en-GB" sz="12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325040" y="4006364"/>
            <a:ext cx="93647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Input Image</a:t>
            </a:r>
            <a:endParaRPr kumimoji="0" lang="en-GB" sz="12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48" name="Cube 47"/>
          <p:cNvSpPr>
            <a:spLocks noChangeAspect="1"/>
          </p:cNvSpPr>
          <p:nvPr/>
        </p:nvSpPr>
        <p:spPr>
          <a:xfrm>
            <a:off x="4430098" y="2679216"/>
            <a:ext cx="349563" cy="351523"/>
          </a:xfrm>
          <a:prstGeom prst="cube">
            <a:avLst>
              <a:gd name="adj" fmla="val 20783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1953061" y="3370124"/>
            <a:ext cx="955174" cy="673803"/>
            <a:chOff x="3183121" y="3190126"/>
            <a:chExt cx="955174" cy="673803"/>
          </a:xfrm>
        </p:grpSpPr>
        <p:sp>
          <p:nvSpPr>
            <p:cNvPr id="50" name="TextBox 49"/>
            <p:cNvSpPr txBox="1"/>
            <p:nvPr/>
          </p:nvSpPr>
          <p:spPr>
            <a:xfrm>
              <a:off x="3183121" y="3190126"/>
              <a:ext cx="452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3586233" y="3494597"/>
              <a:ext cx="5520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i="1" dirty="0"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endParaRPr lang="en-GB" sz="1100" i="1" baseline="-25000" dirty="0">
                <a:latin typeface="LM Sans 12" panose="00000500000000000000" pitchFamily="50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3569094" y="3813666"/>
            <a:ext cx="440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LM Sans 12" panose="00000500000000000000" pitchFamily="50" charset="0"/>
                <a:cs typeface="Times New Roman" panose="02020603050405020304" pitchFamily="18" charset="0"/>
              </a:rPr>
              <a:t>3</a:t>
            </a:r>
            <a:endParaRPr lang="en-GB" sz="1100" baseline="-25000" dirty="0">
              <a:latin typeface="LM Sans 12" panose="00000500000000000000" pitchFamily="50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51BD07-4B2A-42A0-B115-252520B2BAE9}"/>
              </a:ext>
            </a:extLst>
          </p:cNvPr>
          <p:cNvSpPr txBox="1"/>
          <p:nvPr/>
        </p:nvSpPr>
        <p:spPr>
          <a:xfrm>
            <a:off x="3836554" y="2918022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7706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be 40"/>
          <p:cNvSpPr/>
          <p:nvPr/>
        </p:nvSpPr>
        <p:spPr>
          <a:xfrm>
            <a:off x="2012264" y="2512978"/>
            <a:ext cx="1636674" cy="1465914"/>
          </a:xfrm>
          <a:prstGeom prst="cube">
            <a:avLst>
              <a:gd name="adj" fmla="val 39958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47" name="Right Arrow 146"/>
          <p:cNvSpPr/>
          <p:nvPr/>
        </p:nvSpPr>
        <p:spPr>
          <a:xfrm>
            <a:off x="5202907" y="3292151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100" name="Cube 99"/>
          <p:cNvSpPr/>
          <p:nvPr/>
        </p:nvSpPr>
        <p:spPr>
          <a:xfrm>
            <a:off x="8237380" y="3045895"/>
            <a:ext cx="1301891" cy="1313429"/>
          </a:xfrm>
          <a:prstGeom prst="cube">
            <a:avLst>
              <a:gd name="adj" fmla="val 9429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102" name="Right Arrow 101"/>
          <p:cNvSpPr/>
          <p:nvPr/>
        </p:nvSpPr>
        <p:spPr>
          <a:xfrm>
            <a:off x="9674140" y="3291518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 rot="5400000">
            <a:off x="8731481" y="3302516"/>
            <a:ext cx="4964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rPr>
              <a:t>…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8151156" y="4304949"/>
            <a:ext cx="268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57" name="Cube 156"/>
          <p:cNvSpPr>
            <a:spLocks noChangeAspect="1"/>
          </p:cNvSpPr>
          <p:nvPr/>
        </p:nvSpPr>
        <p:spPr>
          <a:xfrm>
            <a:off x="4268795" y="2992606"/>
            <a:ext cx="839239" cy="843946"/>
          </a:xfrm>
          <a:prstGeom prst="cube">
            <a:avLst>
              <a:gd name="adj" fmla="val 67080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163" name="TextBox 162"/>
          <p:cNvSpPr txBox="1"/>
          <p:nvPr/>
        </p:nvSpPr>
        <p:spPr>
          <a:xfrm rot="5400000">
            <a:off x="4582384" y="3041971"/>
            <a:ext cx="3111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rPr>
              <a:t>…</a:t>
            </a:r>
          </a:p>
        </p:txBody>
      </p:sp>
      <p:sp>
        <p:nvSpPr>
          <p:cNvPr id="167" name="Cube 166"/>
          <p:cNvSpPr>
            <a:spLocks noChangeAspect="1"/>
          </p:cNvSpPr>
          <p:nvPr/>
        </p:nvSpPr>
        <p:spPr>
          <a:xfrm>
            <a:off x="4278448" y="2334389"/>
            <a:ext cx="839239" cy="843946"/>
          </a:xfrm>
          <a:prstGeom prst="cube">
            <a:avLst>
              <a:gd name="adj" fmla="val 67080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129" name="Cube 128"/>
          <p:cNvSpPr/>
          <p:nvPr/>
        </p:nvSpPr>
        <p:spPr>
          <a:xfrm>
            <a:off x="9998864" y="2500876"/>
            <a:ext cx="1733281" cy="1465914"/>
          </a:xfrm>
          <a:prstGeom prst="cube">
            <a:avLst>
              <a:gd name="adj" fmla="val 39958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grpSp>
        <p:nvGrpSpPr>
          <p:cNvPr id="88" name="Group 87"/>
          <p:cNvGrpSpPr/>
          <p:nvPr/>
        </p:nvGrpSpPr>
        <p:grpSpPr>
          <a:xfrm>
            <a:off x="5612224" y="3599370"/>
            <a:ext cx="882367" cy="701032"/>
            <a:chOff x="3065259" y="3191993"/>
            <a:chExt cx="882367" cy="701032"/>
          </a:xfrm>
        </p:grpSpPr>
        <p:sp>
          <p:nvSpPr>
            <p:cNvPr id="89" name="TextBox 88"/>
            <p:cNvSpPr txBox="1"/>
            <p:nvPr/>
          </p:nvSpPr>
          <p:spPr>
            <a:xfrm>
              <a:off x="3065259" y="3191993"/>
              <a:ext cx="490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1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r>
                <a:rPr kumimoji="0" lang="en-GB" sz="1100" b="0" i="1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3468470" y="3523693"/>
              <a:ext cx="4791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1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r>
                <a:rPr kumimoji="0" lang="en-GB" sz="1100" b="0" i="1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</p:grpSp>
      <p:sp>
        <p:nvSpPr>
          <p:cNvPr id="53" name="Cube 52"/>
          <p:cNvSpPr/>
          <p:nvPr/>
        </p:nvSpPr>
        <p:spPr>
          <a:xfrm>
            <a:off x="5560822" y="2103815"/>
            <a:ext cx="2240121" cy="2189921"/>
          </a:xfrm>
          <a:prstGeom prst="cube">
            <a:avLst>
              <a:gd name="adj" fmla="val 53474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130" name="Cube 129"/>
          <p:cNvSpPr/>
          <p:nvPr/>
        </p:nvSpPr>
        <p:spPr>
          <a:xfrm>
            <a:off x="8240157" y="2534868"/>
            <a:ext cx="1301891" cy="1313429"/>
          </a:xfrm>
          <a:prstGeom prst="cube">
            <a:avLst>
              <a:gd name="adj" fmla="val 9429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5046353" y="3473819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kumimoji="0" lang="en-GB" sz="12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9516457" y="3493519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kumimoji="0" lang="en-GB" sz="12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059677" y="4194706"/>
            <a:ext cx="268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DA92428-2B00-4C51-8412-902C2047CCBB}"/>
              </a:ext>
            </a:extLst>
          </p:cNvPr>
          <p:cNvSpPr txBox="1"/>
          <p:nvPr/>
        </p:nvSpPr>
        <p:spPr>
          <a:xfrm>
            <a:off x="7852741" y="3061449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882D88D-3D88-49E1-AD6D-A0BC9F8A96AC}"/>
              </a:ext>
            </a:extLst>
          </p:cNvPr>
          <p:cNvSpPr txBox="1"/>
          <p:nvPr/>
        </p:nvSpPr>
        <p:spPr>
          <a:xfrm>
            <a:off x="3836554" y="2918022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148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ight Arrow 146"/>
          <p:cNvSpPr/>
          <p:nvPr/>
        </p:nvSpPr>
        <p:spPr>
          <a:xfrm>
            <a:off x="5202907" y="3292151"/>
            <a:ext cx="208253" cy="26604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157" name="Cube 156"/>
          <p:cNvSpPr>
            <a:spLocks noChangeAspect="1"/>
          </p:cNvSpPr>
          <p:nvPr/>
        </p:nvSpPr>
        <p:spPr>
          <a:xfrm>
            <a:off x="4268795" y="2992606"/>
            <a:ext cx="839239" cy="843946"/>
          </a:xfrm>
          <a:prstGeom prst="cube">
            <a:avLst>
              <a:gd name="adj" fmla="val 67080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163" name="TextBox 162"/>
          <p:cNvSpPr txBox="1"/>
          <p:nvPr/>
        </p:nvSpPr>
        <p:spPr>
          <a:xfrm rot="5400000">
            <a:off x="4582384" y="3041971"/>
            <a:ext cx="3111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</a:rPr>
              <a:t>…</a:t>
            </a:r>
          </a:p>
        </p:txBody>
      </p:sp>
      <p:sp>
        <p:nvSpPr>
          <p:cNvPr id="167" name="Cube 166"/>
          <p:cNvSpPr>
            <a:spLocks noChangeAspect="1"/>
          </p:cNvSpPr>
          <p:nvPr/>
        </p:nvSpPr>
        <p:spPr>
          <a:xfrm>
            <a:off x="4278448" y="2334389"/>
            <a:ext cx="839239" cy="843946"/>
          </a:xfrm>
          <a:prstGeom prst="cube">
            <a:avLst>
              <a:gd name="adj" fmla="val 67080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grpSp>
        <p:nvGrpSpPr>
          <p:cNvPr id="88" name="Group 87"/>
          <p:cNvGrpSpPr/>
          <p:nvPr/>
        </p:nvGrpSpPr>
        <p:grpSpPr>
          <a:xfrm>
            <a:off x="5612224" y="3599370"/>
            <a:ext cx="882367" cy="701032"/>
            <a:chOff x="3065259" y="3191993"/>
            <a:chExt cx="882367" cy="701032"/>
          </a:xfrm>
        </p:grpSpPr>
        <p:sp>
          <p:nvSpPr>
            <p:cNvPr id="89" name="TextBox 88"/>
            <p:cNvSpPr txBox="1"/>
            <p:nvPr/>
          </p:nvSpPr>
          <p:spPr>
            <a:xfrm>
              <a:off x="3065259" y="3191993"/>
              <a:ext cx="490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1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LM Sans 12" panose="00000500000000000000" pitchFamily="50" charset="0"/>
                  <a:cs typeface="Times New Roman" panose="02020603050405020304" pitchFamily="18" charset="0"/>
                </a:rPr>
                <a:t>H</a:t>
              </a:r>
              <a:r>
                <a:rPr kumimoji="0" lang="en-GB" sz="1100" b="0" i="1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3468470" y="3523693"/>
              <a:ext cx="4791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1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LM Sans 12" panose="00000500000000000000" pitchFamily="50" charset="0"/>
                  <a:cs typeface="Times New Roman" panose="02020603050405020304" pitchFamily="18" charset="0"/>
                </a:rPr>
                <a:t>W</a:t>
              </a:r>
              <a:r>
                <a:rPr kumimoji="0" lang="en-GB" sz="1100" b="0" i="1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LM Sans 12" panose="00000500000000000000" pitchFamily="50" charset="0"/>
                  <a:cs typeface="Times New Roman" panose="02020603050405020304" pitchFamily="18" charset="0"/>
                </a:rPr>
                <a:t>2</a:t>
              </a:r>
            </a:p>
          </p:txBody>
        </p:sp>
      </p:grpSp>
      <p:sp>
        <p:nvSpPr>
          <p:cNvPr id="53" name="Cube 52"/>
          <p:cNvSpPr/>
          <p:nvPr/>
        </p:nvSpPr>
        <p:spPr>
          <a:xfrm>
            <a:off x="5560822" y="2103815"/>
            <a:ext cx="2240121" cy="2189921"/>
          </a:xfrm>
          <a:prstGeom prst="cube">
            <a:avLst>
              <a:gd name="adj" fmla="val 53474"/>
            </a:avLst>
          </a:prstGeom>
          <a:solidFill>
            <a:srgbClr val="E6E6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LM Sans 12" panose="00000500000000000000" pitchFamily="50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5046353" y="3473819"/>
            <a:ext cx="5325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LM Sans 12" panose="00000500000000000000" pitchFamily="50" charset="0"/>
                <a:cs typeface="Times New Roman" panose="02020603050405020304" pitchFamily="18" charset="0"/>
              </a:rPr>
              <a:t>ReLU</a:t>
            </a:r>
            <a:endParaRPr kumimoji="0" lang="en-GB" sz="12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M Sans 12" panose="00000500000000000000" pitchFamily="50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C1B17F9-347E-4C21-9D76-57B03074BA1D}"/>
              </a:ext>
            </a:extLst>
          </p:cNvPr>
          <p:cNvSpPr txBox="1"/>
          <p:nvPr/>
        </p:nvSpPr>
        <p:spPr>
          <a:xfrm>
            <a:off x="3836554" y="2918022"/>
            <a:ext cx="357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LM Sans 12" panose="00000500000000000000" pitchFamily="50" charset="0"/>
              </a:rPr>
              <a:t>∗</a:t>
            </a:r>
            <a:endParaRPr lang="en" sz="2800" dirty="0">
              <a:latin typeface="LM Sans 12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34172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,color}&#10;\pagestyle{empty}&#10;\begin{document}&#10;&#10;\definecolor{mc}{rgb}{0.0, 0.0, 0.0}&#10;&#10;\[&#10;\textcolor{mc}{*}&#10;\]&#10;\end{document}"/>
  <p:tag name="IGUANATEXSIZE" val="2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46525</TotalTime>
  <Words>241</Words>
  <Application>Microsoft Office PowerPoint</Application>
  <PresentationFormat>Widescreen</PresentationFormat>
  <Paragraphs>220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Calibri Light</vt:lpstr>
      <vt:lpstr>Arial</vt:lpstr>
      <vt:lpstr>Calibri</vt:lpstr>
      <vt:lpstr>LM Sans 12</vt:lpstr>
      <vt:lpstr>Times New Roman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 Research LTD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Antonio Criminisi;Yani Ioannou</dc:creator>
  <cp:lastModifiedBy>Yani Ioannou</cp:lastModifiedBy>
  <cp:revision>1466</cp:revision>
  <dcterms:created xsi:type="dcterms:W3CDTF">2014-07-11T07:49:51Z</dcterms:created>
  <dcterms:modified xsi:type="dcterms:W3CDTF">2017-09-28T01:13:08Z</dcterms:modified>
</cp:coreProperties>
</file>